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3"/>
  </p:notesMasterIdLst>
  <p:sldIdLst>
    <p:sldId id="256" r:id="rId2"/>
    <p:sldId id="359" r:id="rId3"/>
    <p:sldId id="360" r:id="rId4"/>
    <p:sldId id="361" r:id="rId5"/>
    <p:sldId id="287" r:id="rId6"/>
    <p:sldId id="262" r:id="rId7"/>
    <p:sldId id="263" r:id="rId8"/>
    <p:sldId id="341" r:id="rId9"/>
    <p:sldId id="270" r:id="rId10"/>
    <p:sldId id="335" r:id="rId11"/>
    <p:sldId id="334" r:id="rId12"/>
    <p:sldId id="342" r:id="rId13"/>
    <p:sldId id="271" r:id="rId14"/>
    <p:sldId id="368" r:id="rId15"/>
    <p:sldId id="272" r:id="rId16"/>
    <p:sldId id="273" r:id="rId17"/>
    <p:sldId id="369" r:id="rId18"/>
    <p:sldId id="348" r:id="rId19"/>
    <p:sldId id="362" r:id="rId20"/>
    <p:sldId id="363" r:id="rId21"/>
    <p:sldId id="364" r:id="rId22"/>
    <p:sldId id="279" r:id="rId23"/>
    <p:sldId id="281" r:id="rId24"/>
    <p:sldId id="352" r:id="rId25"/>
    <p:sldId id="296" r:id="rId26"/>
    <p:sldId id="293" r:id="rId27"/>
    <p:sldId id="295" r:id="rId28"/>
    <p:sldId id="378" r:id="rId29"/>
    <p:sldId id="353" r:id="rId30"/>
    <p:sldId id="294" r:id="rId31"/>
    <p:sldId id="299" r:id="rId32"/>
    <p:sldId id="301" r:id="rId33"/>
    <p:sldId id="304" r:id="rId34"/>
    <p:sldId id="305" r:id="rId35"/>
    <p:sldId id="365" r:id="rId36"/>
    <p:sldId id="354" r:id="rId37"/>
    <p:sldId id="280" r:id="rId38"/>
    <p:sldId id="317" r:id="rId39"/>
    <p:sldId id="366" r:id="rId40"/>
    <p:sldId id="318" r:id="rId41"/>
    <p:sldId id="355" r:id="rId42"/>
    <p:sldId id="367" r:id="rId43"/>
    <p:sldId id="316" r:id="rId44"/>
    <p:sldId id="306" r:id="rId45"/>
    <p:sldId id="307" r:id="rId46"/>
    <p:sldId id="357" r:id="rId47"/>
    <p:sldId id="377" r:id="rId48"/>
    <p:sldId id="327" r:id="rId49"/>
    <p:sldId id="326" r:id="rId50"/>
    <p:sldId id="336" r:id="rId51"/>
    <p:sldId id="333" r:id="rId52"/>
    <p:sldId id="330" r:id="rId53"/>
    <p:sldId id="371" r:id="rId54"/>
    <p:sldId id="374" r:id="rId55"/>
    <p:sldId id="373" r:id="rId56"/>
    <p:sldId id="379" r:id="rId57"/>
    <p:sldId id="387" r:id="rId58"/>
    <p:sldId id="386" r:id="rId59"/>
    <p:sldId id="383" r:id="rId60"/>
    <p:sldId id="384" r:id="rId61"/>
    <p:sldId id="37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3"/>
    <p:restoredTop sz="60550"/>
  </p:normalViewPr>
  <p:slideViewPr>
    <p:cSldViewPr snapToGrid="0" snapToObjects="1">
      <p:cViewPr varScale="1">
        <p:scale>
          <a:sx n="67" d="100"/>
          <a:sy n="67" d="100"/>
        </p:scale>
        <p:origin x="19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2021/06/23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141662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contribute to the exploding literature on the economics of pandemics. </a:t>
            </a:r>
          </a:p>
          <a:p>
            <a:pPr marL="171450" indent="-171450">
              <a:buFont typeface="Arial" panose="020B0604020202020204" pitchFamily="34" charset="0"/>
              <a:buChar char="•"/>
            </a:pPr>
            <a:r>
              <a:rPr lang="en-JP" dirty="0"/>
              <a:t>Many researchers attempt to explain the cross-country heterogeneity in Covid-19 outcomes.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Studies show that obedience to travel restrictions or compliance with social distancing differ by culture, social capital, government communication, and political systems </a:t>
            </a:r>
            <a:endParaRPr lang="en-US" dirty="0"/>
          </a:p>
          <a:p>
            <a:pPr marL="171450" indent="-171450">
              <a:buFont typeface="Arial" panose="020B0604020202020204" pitchFamily="34" charset="0"/>
              <a:buChar char="•"/>
            </a:pPr>
            <a:r>
              <a:rPr lang="en-JP" dirty="0"/>
              <a:t>However, none of them finds any root cause of the heterogeneity in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5699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Given this development in the literature, wur work integrates these two strands to find that democracy causes the worse economic and public health outcomes during 2020. </a:t>
            </a:r>
          </a:p>
          <a:p>
            <a:r>
              <a:rPr lang="en-US" sz="1200" kern="1200" dirty="0">
                <a:solidFill>
                  <a:schemeClr val="tx1"/>
                </a:solidFill>
                <a:effectLst/>
                <a:latin typeface="+mn-lt"/>
                <a:ea typeface="+mn-ea"/>
                <a:cs typeface="+mn-cs"/>
              </a:rPr>
              <a:t>* To our knowledge, this paper seems to be the only study that shows any substantially adverse effect of democracy on any important outcome.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187787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7760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14</a:t>
            </a:fld>
            <a:endParaRPr lang="en-JP"/>
          </a:p>
        </p:txBody>
      </p:sp>
    </p:spTree>
    <p:extLst>
      <p:ext uri="{BB962C8B-B14F-4D97-AF65-F5344CB8AC3E}">
        <p14:creationId xmlns:p14="http://schemas.microsoft.com/office/powerpoint/2010/main" val="2430437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117133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instruments to conduct instrumental variables analysis. Now, we describe these instruments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instruments actually exist? In our paper, we adopt five instrumental variable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instrument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Their line of reasoning to justify this instrument is the following:</a:t>
            </a:r>
          </a:p>
          <a:p>
            <a:pPr marL="628650" lvl="1" indent="-171450">
              <a:buFont typeface="Arial" panose="020B0604020202020204" pitchFamily="34" charset="0"/>
              <a:buChar char="•"/>
            </a:pPr>
            <a:r>
              <a:rPr lang="en-JP" dirty="0"/>
              <a:t>european settler mortality rates were used by European colonizers to decide on their colonial policy. </a:t>
            </a:r>
          </a:p>
          <a:p>
            <a:pPr marL="628650" lvl="1" indent="-171450">
              <a:buFont typeface="Arial" panose="020B0604020202020204" pitchFamily="34" charset="0"/>
              <a:buChar char="•"/>
            </a:pPr>
            <a:r>
              <a:rPr lang="en-JP" dirty="0"/>
              <a:t>Where they observed low mortality rates, they wanted to settle, since it was safer for them. Where they observed higher mortality rates, they did not want to settle. </a:t>
            </a:r>
          </a:p>
          <a:p>
            <a:pPr marL="628650" lvl="1" indent="-171450">
              <a:buFont typeface="Arial" panose="020B0604020202020204" pitchFamily="34" charset="0"/>
              <a:buChar char="•"/>
            </a:pPr>
            <a:r>
              <a:rPr lang="en-JP" dirty="0"/>
              <a:t>The fact that Europeans did not want to and did not settle meant that colonizers would make colonial institutions solely for the sake of extracting natural resources from that colony and transfer it to themselves. This resulted in more extractive colonial institutions that did not protect individual liberties or provide checks against government power. </a:t>
            </a:r>
          </a:p>
          <a:p>
            <a:pPr marL="628650" lvl="1" indent="-171450">
              <a:buFont typeface="Arial" panose="020B0604020202020204" pitchFamily="34" charset="0"/>
              <a:buChar char="•"/>
            </a:pPr>
            <a:r>
              <a:rPr lang="en-JP" dirty="0"/>
              <a:t>Then, the effect of these colonial institutions persist to the present, and lead to less democratic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585923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historic interpretation can be confirmed directly in our data, where higher European settler mortality rates is significanlt associzted with lower levels of democracy today. </a:t>
            </a:r>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4000052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229948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18483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Indeed, we can confirm in our data that higher fractions of the population speaking European correspond to higher levels of democracy today.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1404505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3479066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14944969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7978347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similarly confirm a negative causal effect of democracy with the reduced figure with European settler mortality on the x–axis and Covid-19 deaths per million on the y-axis. </a:t>
            </a:r>
          </a:p>
          <a:p>
            <a:pPr marL="171450" indent="-171450">
              <a:buFont typeface="Arial" panose="020B0604020202020204" pitchFamily="34" charset="0"/>
              <a:buChar char="•"/>
            </a:pPr>
            <a:r>
              <a:rPr lang="en-JP" dirty="0"/>
              <a:t>The fact that we observe that lower settler European mortality is associated with more deaths from Covid-19, confirms that more democratic institutions, which are correlated with lower European settler mortality, did cause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2915157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41</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42</a:t>
            </a:fld>
            <a:endParaRPr lang="en-JP"/>
          </a:p>
        </p:txBody>
      </p:sp>
    </p:spTree>
    <p:extLst>
      <p:ext uri="{BB962C8B-B14F-4D97-AF65-F5344CB8AC3E}">
        <p14:creationId xmlns:p14="http://schemas.microsoft.com/office/powerpoint/2010/main" val="268136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43</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44</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45</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46</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47</a:t>
            </a:fld>
            <a:endParaRPr lang="en-JP"/>
          </a:p>
        </p:txBody>
      </p:sp>
    </p:spTree>
    <p:extLst>
      <p:ext uri="{BB962C8B-B14F-4D97-AF65-F5344CB8AC3E}">
        <p14:creationId xmlns:p14="http://schemas.microsoft.com/office/powerpoint/2010/main" val="3580401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48</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49</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50</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situation begs the question, as succinctly articulated by the New York Times, in April last year as New York suffered, “Are democracies hampered by inherent inefficiency and political division -- or do their openness and diversity make for a more effective mobilization??”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293222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policy implication of our result is not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Needless to say, our analysis does not imply a general case against democracy, at least for two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democracy per se has normative and procedural virtues, regardless of whether they result in good economic and health outcomes. Our analysis does not touch these normative and procedural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importantly, despite our finding on democracy’s short-run, temporal impacts on outcomes during 2020, democracies may produce better outcomes in the long run.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preferred interpretation of our findings is that there may be room for improvement in particular aspects of democracy in particular situations, so that governments can decisively and thoroughly take potentially unpopular, yet effective actions in the middle of an emergency like a pandemic.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1128710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think an insightful</a:t>
            </a:r>
          </a:p>
        </p:txBody>
      </p:sp>
      <p:sp>
        <p:nvSpPr>
          <p:cNvPr id="4" name="Slide Number Placeholder 3"/>
          <p:cNvSpPr>
            <a:spLocks noGrp="1"/>
          </p:cNvSpPr>
          <p:nvPr>
            <p:ph type="sldNum" sz="quarter" idx="5"/>
          </p:nvPr>
        </p:nvSpPr>
        <p:spPr/>
        <p:txBody>
          <a:bodyPr/>
          <a:lstStyle/>
          <a:p>
            <a:fld id="{AC8DBC49-6730-0B4A-B27C-BC59BAB4F0C7}" type="slidenum">
              <a:rPr lang="en-JP" smtClean="0"/>
              <a:t>52</a:t>
            </a:fld>
            <a:endParaRPr lang="en-JP"/>
          </a:p>
        </p:txBody>
      </p:sp>
    </p:spTree>
    <p:extLst>
      <p:ext uri="{BB962C8B-B14F-4D97-AF65-F5344CB8AC3E}">
        <p14:creationId xmlns:p14="http://schemas.microsoft.com/office/powerpoint/2010/main" val="28161509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59</a:t>
            </a:fld>
            <a:endParaRPr lang="en-JP"/>
          </a:p>
        </p:txBody>
      </p:sp>
    </p:spTree>
    <p:extLst>
      <p:ext uri="{BB962C8B-B14F-4D97-AF65-F5344CB8AC3E}">
        <p14:creationId xmlns:p14="http://schemas.microsoft.com/office/powerpoint/2010/main" val="11508679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60</a:t>
            </a:fld>
            <a:endParaRPr lang="en-JP"/>
          </a:p>
        </p:txBody>
      </p:sp>
    </p:spTree>
    <p:extLst>
      <p:ext uri="{BB962C8B-B14F-4D97-AF65-F5344CB8AC3E}">
        <p14:creationId xmlns:p14="http://schemas.microsoft.com/office/powerpoint/2010/main" val="1302108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instruments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39765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2021/06/23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2021/06/23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2021/06/23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2021/06/23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2021/06/23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2021/06/23</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2021/06/23</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2021/06/23</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2021/06/23</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2021/06/23</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2021/06/23</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2021/06/23</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84580"/>
            <a:ext cx="11940988" cy="1325563"/>
          </a:xfrm>
        </p:spPr>
        <p:txBody>
          <a:bodyPr/>
          <a:lstStyle/>
          <a:p>
            <a:r>
              <a:rPr lang="en-JP" dirty="0">
                <a:solidFill>
                  <a:schemeClr val="accent1"/>
                </a:solidFill>
              </a:rPr>
              <a:t>	Mechanisms behind democracy’s effects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838200" y="2506662"/>
            <a:ext cx="10515600" cy="4351338"/>
          </a:xfrm>
        </p:spPr>
        <p:txBody>
          <a:bodyPr>
            <a:normAutofit/>
          </a:bodyPr>
          <a:lstStyle/>
          <a:p>
            <a:pPr>
              <a:buClr>
                <a:schemeClr val="accent1"/>
              </a:buClr>
            </a:pPr>
            <a:r>
              <a:rPr lang="en-JP" dirty="0"/>
              <a:t>Higher representation leads to greater investments in education and public health</a:t>
            </a:r>
          </a:p>
          <a:p>
            <a:pPr marL="457200" lvl="1" indent="0">
              <a:buClr>
                <a:schemeClr val="accent1"/>
              </a:buClr>
              <a:buNone/>
            </a:pPr>
            <a:r>
              <a:rPr lang="en-JP" dirty="0">
                <a:solidFill>
                  <a:schemeClr val="tx2"/>
                </a:solidFill>
              </a:rPr>
              <a:t>Baum and Lake (2003); Doucouliagos and Ulubasoglu (2008); Lake and Baum (2001); Tavares and Wacziarg (2001)</a:t>
            </a:r>
          </a:p>
          <a:p>
            <a:pPr>
              <a:buClr>
                <a:schemeClr val="accent1"/>
              </a:buClr>
            </a:pPr>
            <a:r>
              <a:rPr lang="en-JP" dirty="0"/>
              <a:t>Different electoral process leads to different income redistribution and provisions of public goods</a:t>
            </a:r>
          </a:p>
          <a:p>
            <a:pPr marL="457200" lvl="1" indent="0">
              <a:buClr>
                <a:schemeClr val="accent1"/>
              </a:buClr>
              <a:buNone/>
            </a:pPr>
            <a:r>
              <a:rPr lang="en-JP" dirty="0">
                <a:solidFill>
                  <a:schemeClr val="tx2"/>
                </a:solidFill>
              </a:rPr>
              <a:t>Besley and Case (2003); Burgess et al. (2015)</a:t>
            </a:r>
            <a:endParaRPr lang="en-JP" dirty="0"/>
          </a:p>
        </p:txBody>
      </p:sp>
    </p:spTree>
    <p:extLst>
      <p:ext uri="{BB962C8B-B14F-4D97-AF65-F5344CB8AC3E}">
        <p14:creationId xmlns:p14="http://schemas.microsoft.com/office/powerpoint/2010/main" val="140704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p:txBody>
          <a:bodyPr/>
          <a:lstStyle/>
          <a:p>
            <a:r>
              <a:rPr lang="en-JP" dirty="0">
                <a:solidFill>
                  <a:schemeClr val="accent1"/>
                </a:solidFill>
              </a:rPr>
              <a:t>Economics of pandemics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p:txBody>
          <a:bodyPr anchor="ctr">
            <a:normAutofit/>
          </a:bodyPr>
          <a:lstStyle/>
          <a:p>
            <a:pPr>
              <a:buClr>
                <a:schemeClr val="accent1"/>
              </a:buClr>
            </a:pPr>
            <a:r>
              <a:rPr lang="en-JP" dirty="0"/>
              <a:t>Obedience to travel restrictions or compliance with social distancing differ by culture, social capital, government communication, and political systems</a:t>
            </a:r>
          </a:p>
          <a:p>
            <a:pPr marL="457200" lvl="1" indent="0">
              <a:buClr>
                <a:schemeClr val="accent1"/>
              </a:buClr>
              <a:buNone/>
            </a:pPr>
            <a:r>
              <a:rPr lang="en-JP" dirty="0">
                <a:solidFill>
                  <a:schemeClr val="tx2"/>
                </a:solidFill>
              </a:rPr>
              <a:t>Frey, Chen and Presidente (2020); Giuliano et al (2020); Karabulut et al (2021); Bosancianu et. al (2020); Schmelz (2021). </a:t>
            </a:r>
          </a:p>
        </p:txBody>
      </p:sp>
    </p:spTree>
    <p:extLst>
      <p:ext uri="{BB962C8B-B14F-4D97-AF65-F5344CB8AC3E}">
        <p14:creationId xmlns:p14="http://schemas.microsoft.com/office/powerpoint/2010/main" val="20471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a:t>Literature</a:t>
            </a:r>
            <a:endParaRPr lang="en-JP" dirty="0"/>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381000" y="1216025"/>
            <a:ext cx="11563350" cy="5010150"/>
          </a:xfrm>
        </p:spPr>
        <p:txBody>
          <a:bodyPr>
            <a:normAutofit/>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Democracy, economic growth and public health</a:t>
            </a:r>
          </a:p>
          <a:p>
            <a:pPr marL="0" indent="0">
              <a:buNone/>
            </a:pPr>
            <a:r>
              <a:rPr lang="en-JP" dirty="0">
                <a:solidFill>
                  <a:schemeClr val="accent1"/>
                </a:solidFill>
              </a:rPr>
              <a:t>	</a:t>
            </a:r>
            <a:r>
              <a:rPr lang="en-JP" dirty="0"/>
              <a:t>No prior study shows a substantially worse effect of democracy.</a:t>
            </a:r>
            <a:endParaRPr lang="en-JP" dirty="0">
              <a:solidFill>
                <a:schemeClr val="accent1"/>
              </a:solidFill>
            </a:endParaRPr>
          </a:p>
          <a:p>
            <a:pPr marL="0" indent="0">
              <a:buNone/>
            </a:pPr>
            <a:r>
              <a:rPr lang="en-JP" dirty="0">
                <a:solidFill>
                  <a:schemeClr val="accent1"/>
                </a:solidFill>
              </a:rPr>
              <a:t>Economics of pandemics</a:t>
            </a:r>
          </a:p>
          <a:p>
            <a:pPr marL="0" indent="0">
              <a:buNone/>
            </a:pPr>
            <a:r>
              <a:rPr lang="en-JP" dirty="0">
                <a:solidFill>
                  <a:schemeClr val="accent1"/>
                </a:solidFill>
              </a:rPr>
              <a:t>	</a:t>
            </a:r>
            <a:r>
              <a:rPr lang="en-JP" dirty="0"/>
              <a:t>No prior study finds any root cause of Covid-19 outcomes</a:t>
            </a:r>
            <a:endParaRPr lang="en-JP" dirty="0">
              <a:solidFill>
                <a:schemeClr val="accent1"/>
              </a:solidFill>
            </a:endParaRPr>
          </a:p>
          <a:p>
            <a:pPr marL="0" indent="0">
              <a:buNone/>
            </a:pPr>
            <a:r>
              <a:rPr lang="en-JP" dirty="0"/>
              <a:t>	</a:t>
            </a:r>
          </a:p>
          <a:p>
            <a:pPr marL="0" indent="0">
              <a:buNone/>
            </a:pPr>
            <a:r>
              <a:rPr lang="en-JP" dirty="0">
                <a:solidFill>
                  <a:schemeClr val="accent6"/>
                </a:solidFill>
              </a:rPr>
              <a:t>→ Integrate these two strands to find that democracy </a:t>
            </a:r>
            <a:r>
              <a:rPr lang="en-JP" i="1" dirty="0">
                <a:solidFill>
                  <a:schemeClr val="accent6"/>
                </a:solidFill>
              </a:rPr>
              <a:t>causes </a:t>
            </a:r>
            <a:r>
              <a:rPr lang="en-JP" dirty="0">
                <a:solidFill>
                  <a:schemeClr val="accent6"/>
                </a:solidFill>
              </a:rPr>
              <a:t>the worse economic and public health outcomes in 2020 and the 21st century.</a:t>
            </a:r>
          </a:p>
        </p:txBody>
      </p:sp>
    </p:spTree>
    <p:extLst>
      <p:ext uri="{BB962C8B-B14F-4D97-AF65-F5344CB8AC3E}">
        <p14:creationId xmlns:p14="http://schemas.microsoft.com/office/powerpoint/2010/main" val="691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t>OLS relationship between democracy and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solidFill>
                  <a:schemeClr val="bg2">
                    <a:lumMod val="90000"/>
                  </a:schemeClr>
                </a:solidFill>
              </a:rPr>
              <a:t>OLS relationship between democracy and outcomes</a:t>
            </a:r>
          </a:p>
          <a:p>
            <a:pPr marL="571500" indent="-571500">
              <a:buClr>
                <a:schemeClr val="accent1"/>
              </a:buClr>
              <a:buAutoNum type="romanUcPeriod"/>
            </a:pPr>
            <a:r>
              <a:rPr lang="en-JP" dirty="0">
                <a:solidFill>
                  <a:schemeClr val="bg2">
                    <a:lumMod val="90000"/>
                  </a:schemeClr>
                </a:solidFill>
              </a:rPr>
              <a:t>Instruments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60439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solidFill>
                <a:schemeClr val="accent1"/>
              </a:solidFill>
            </a:endParaRPr>
          </a:p>
          <a:p>
            <a:pPr marL="0" indent="0">
              <a:buClr>
                <a:schemeClr val="accent1"/>
              </a:buClr>
              <a:buNone/>
            </a:pPr>
            <a:r>
              <a:rPr lang="en-JP" b="1" dirty="0">
                <a:solidFill>
                  <a:schemeClr val="accent1"/>
                </a:solidFill>
              </a:rPr>
              <a:t>GDP growth rates </a:t>
            </a:r>
          </a:p>
          <a:p>
            <a:pPr marL="0" indent="0">
              <a:buClr>
                <a:schemeClr val="accent1"/>
              </a:buClr>
              <a:buNone/>
            </a:pPr>
            <a:r>
              <a:rPr lang="en-JP" i="1" dirty="0"/>
              <a:t>World Economic Outlook</a:t>
            </a:r>
            <a:r>
              <a:rPr lang="en-JP" dirty="0"/>
              <a:t> by the International Monetary Fund</a:t>
            </a:r>
          </a:p>
          <a:p>
            <a:pPr marL="0" indent="0">
              <a:buClr>
                <a:schemeClr val="accent1"/>
              </a:buClr>
              <a:buNone/>
            </a:pPr>
            <a:endParaRPr lang="en-JP" dirty="0"/>
          </a:p>
          <a:p>
            <a:pPr marL="0" indent="0">
              <a:buClr>
                <a:schemeClr val="accent1"/>
              </a:buClr>
              <a:buNone/>
            </a:pPr>
            <a:r>
              <a:rPr lang="en-JP" b="1" dirty="0">
                <a:solidFill>
                  <a:schemeClr val="accent1"/>
                </a:solidFill>
              </a:rPr>
              <a:t>Total number of deaths per million attributed to Covid-19 in 2020</a:t>
            </a:r>
          </a:p>
          <a:p>
            <a:pPr>
              <a:buClr>
                <a:schemeClr val="accent1"/>
              </a:buClr>
            </a:pPr>
            <a:r>
              <a:rPr lang="en-JP" dirty="0"/>
              <a:t>Covid-19 Data Repository Center for Systems Science and Engineering at Johns Hopkins University</a:t>
            </a:r>
          </a:p>
          <a:p>
            <a:pPr>
              <a:buClr>
                <a:schemeClr val="accent1"/>
              </a:buClr>
            </a:pPr>
            <a:r>
              <a:rPr lang="en-JP" dirty="0"/>
              <a:t>Local administrative sources</a:t>
            </a:r>
          </a:p>
          <a:p>
            <a:pPr marL="0" indent="0">
              <a:buNone/>
            </a:pPr>
            <a:endParaRPr lang="en-JP" dirty="0"/>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543050"/>
            <a:ext cx="10839450" cy="4633913"/>
          </a:xfrm>
        </p:spPr>
        <p:txBody>
          <a:bodyPr>
            <a:normAutofit fontScale="92500"/>
          </a:bodyPr>
          <a:lstStyle/>
          <a:p>
            <a:pPr marL="0" indent="0">
              <a:buClr>
                <a:schemeClr val="accent1"/>
              </a:buClr>
              <a:buNone/>
            </a:pPr>
            <a:r>
              <a:rPr lang="en-JP" dirty="0">
                <a:solidFill>
                  <a:schemeClr val="accent1"/>
                </a:solidFill>
              </a:rPr>
              <a:t>Baseline measure: </a:t>
            </a:r>
            <a:r>
              <a:rPr lang="en-JP" b="1" dirty="0"/>
              <a:t>V-Dem’s electoral democracy index</a:t>
            </a:r>
          </a:p>
          <a:p>
            <a:pPr>
              <a:buClr>
                <a:schemeClr val="accent1"/>
              </a:buClr>
            </a:pPr>
            <a:r>
              <a:rPr lang="en-JP" dirty="0"/>
              <a:t>0-1 scale index that aggregates indices measuring freedom of association, clean elections, freedom of expression, elected officials, and suffrage. </a:t>
            </a:r>
          </a:p>
          <a:p>
            <a:pPr>
              <a:buClr>
                <a:schemeClr val="accent1"/>
              </a:buClr>
            </a:pPr>
            <a:r>
              <a:rPr lang="en-JP" dirty="0"/>
              <a:t>Widely used in the literature:</a:t>
            </a:r>
          </a:p>
          <a:p>
            <a:pPr marL="457200" lvl="1" indent="0">
              <a:buClr>
                <a:schemeClr val="accent1"/>
              </a:buClr>
              <a:buNone/>
            </a:pPr>
            <a:r>
              <a:rPr lang="en-JP" dirty="0">
                <a:solidFill>
                  <a:schemeClr val="tx2"/>
                </a:solidFill>
              </a:rPr>
              <a:t>Alesina, Tabellini, and Trebbi (2017)</a:t>
            </a:r>
          </a:p>
          <a:p>
            <a:pPr marL="457200" lvl="1" indent="0">
              <a:buClr>
                <a:schemeClr val="accent1"/>
              </a:buClr>
              <a:buNone/>
            </a:pPr>
            <a:endParaRPr lang="en-JP" dirty="0"/>
          </a:p>
          <a:p>
            <a:pPr marL="0" indent="0">
              <a:buClr>
                <a:schemeClr val="accent1"/>
              </a:buClr>
              <a:buNone/>
            </a:pPr>
            <a:r>
              <a:rPr lang="en-JP" dirty="0">
                <a:solidFill>
                  <a:schemeClr val="accent1"/>
                </a:solidFill>
              </a:rPr>
              <a:t>Alternative measures:</a:t>
            </a:r>
          </a:p>
          <a:p>
            <a:pPr>
              <a:buClr>
                <a:schemeClr val="accent1"/>
              </a:buClr>
            </a:pPr>
            <a:r>
              <a:rPr lang="en-JP" dirty="0"/>
              <a:t>Center for Systemic Peace’s polity index</a:t>
            </a:r>
          </a:p>
          <a:p>
            <a:pPr>
              <a:buClr>
                <a:schemeClr val="accent1"/>
              </a:buClr>
            </a:pPr>
            <a:r>
              <a:rPr lang="en-JP" dirty="0"/>
              <a:t>Freedom House’s freedom index</a:t>
            </a:r>
          </a:p>
          <a:p>
            <a:pPr>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bg2">
                    <a:lumMod val="90000"/>
                  </a:schemeClr>
                </a:solidFill>
              </a:rPr>
              <a:t>Data</a:t>
            </a:r>
          </a:p>
          <a:p>
            <a:pPr marL="571500" indent="-571500">
              <a:buClr>
                <a:schemeClr val="accent1"/>
              </a:buClr>
              <a:buFont typeface="Arial" panose="020B0604020202020204" pitchFamily="34" charset="0"/>
              <a:buAutoNum type="romanUcPeriod"/>
            </a:pPr>
            <a:r>
              <a:rPr lang="en-JP" dirty="0"/>
              <a:t>OLS relationship between democracy and outcomes</a:t>
            </a:r>
          </a:p>
          <a:p>
            <a:pPr marL="571500" indent="-571500">
              <a:buClr>
                <a:schemeClr val="accent1"/>
              </a:buClr>
              <a:buAutoNum type="romanUcPeriod"/>
            </a:pPr>
            <a:r>
              <a:rPr lang="en-JP" dirty="0">
                <a:solidFill>
                  <a:schemeClr val="bg2">
                    <a:lumMod val="90000"/>
                  </a:schemeClr>
                </a:solidFill>
              </a:rPr>
              <a:t>Instruments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209015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GDP growth rate in 2020</a:t>
                </a:r>
              </a:p>
              <a:p>
                <a:pPr lvl="1">
                  <a:buClr>
                    <a:schemeClr val="accent1"/>
                  </a:buClr>
                </a:pPr>
                <a:r>
                  <a:rPr lang="en-US" sz="2800" b="0" dirty="0">
                    <a:solidFill>
                      <a:schemeClr val="tx2"/>
                    </a:solidFill>
                  </a:rPr>
                  <a:t>Mean GDP growth rate in 2001-2019</a:t>
                </a: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 </a:t>
                </a:r>
                <a:endParaRPr lang="en-US" b="0" dirty="0">
                  <a:solidFill>
                    <a:schemeClr val="tx2"/>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226101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793465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in 2020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89088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516639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per year in 2000-2019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516639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55345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solidFill>
                  <a:schemeClr val="accent1"/>
                </a:solidFill>
              </a:rPr>
              <a:t>5</a:t>
            </a:r>
            <a:r>
              <a:rPr lang="en-JP" sz="3200" dirty="0">
                <a:solidFill>
                  <a:schemeClr val="accent1"/>
                </a:solidFill>
              </a:rPr>
              <a:t> </a:t>
            </a:r>
            <a:r>
              <a:rPr lang="en-US" sz="3200" dirty="0">
                <a:solidFill>
                  <a:schemeClr val="accent1"/>
                </a:solidFill>
              </a:rPr>
              <a:t>IV </a:t>
            </a:r>
            <a:r>
              <a:rPr lang="en-JP" sz="3200" dirty="0">
                <a:solidFill>
                  <a:schemeClr val="accent1"/>
                </a:solidFill>
              </a:rPr>
              <a:t>strategies </a:t>
            </a:r>
            <a:r>
              <a:rPr lang="en-US" sz="3200" dirty="0"/>
              <a:t>based on </a:t>
            </a:r>
            <a:r>
              <a:rPr lang="en-JP" sz="3200" dirty="0"/>
              <a:t>several centuries of world history</a:t>
            </a:r>
            <a:r>
              <a:rPr lang="en-US" sz="3200" dirty="0"/>
              <a:t>:</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endParaRPr lang="en-JP" sz="2800" dirty="0"/>
          </a:p>
          <a:p>
            <a:pPr marL="971550" lvl="1" indent="-514350">
              <a:buFont typeface="+mj-lt"/>
              <a:buAutoNum type="arabicPeriod"/>
            </a:pPr>
            <a:r>
              <a:rPr lang="en-US" sz="2800" dirty="0"/>
              <a:t>%</a:t>
            </a:r>
            <a:r>
              <a:rPr lang="en-JP" sz="2800" dirty="0"/>
              <a:t> speaking English or European </a:t>
            </a:r>
            <a:r>
              <a:rPr lang="en-US" sz="2800" dirty="0"/>
              <a:t>&amp;</a:t>
            </a:r>
            <a:r>
              <a:rPr lang="en-JP" sz="2800" dirty="0"/>
              <a:t> the Frankel-Romer trade share</a:t>
            </a:r>
            <a:br>
              <a:rPr lang="en-US" sz="2800" dirty="0"/>
            </a:br>
            <a:r>
              <a:rPr lang="en-US" sz="2800" dirty="0"/>
              <a:t>(Hall-Jones 99)</a:t>
            </a:r>
            <a:endParaRPr lang="en-JP" sz="2800" dirty="0"/>
          </a:p>
          <a:p>
            <a:pPr marL="971550" lvl="1" indent="-514350">
              <a:buFont typeface="+mj-lt"/>
              <a:buAutoNum type="arabicPeriod"/>
            </a:pPr>
            <a:r>
              <a:rPr lang="en-JP" sz="2800" dirty="0"/>
              <a:t>Civil-law legal origin</a:t>
            </a:r>
            <a:r>
              <a:rPr lang="en-US" sz="2800" dirty="0"/>
              <a:t>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971550" lvl="1" indent="-514350">
              <a:buFont typeface="+mj-lt"/>
              <a:buAutoNum type="arabicPeriod"/>
            </a:pPr>
            <a:r>
              <a:rPr lang="en-JP" sz="2800" dirty="0"/>
              <a:t>Past population density</a:t>
            </a:r>
            <a:r>
              <a:rPr lang="en-US" sz="2800" dirty="0"/>
              <a:t> (AJR 02)</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a:t>
            </a:r>
          </a:p>
        </p:txBody>
      </p:sp>
      <p:sp>
        <p:nvSpPr>
          <p:cNvPr id="3" name="TextBox 2">
            <a:extLst>
              <a:ext uri="{FF2B5EF4-FFF2-40B4-BE49-F238E27FC236}">
                <a16:creationId xmlns:a16="http://schemas.microsoft.com/office/drawing/2014/main" id="{864CD281-DC3C-A44E-9731-B81026AEDFAD}"/>
              </a:ext>
            </a:extLst>
          </p:cNvPr>
          <p:cNvSpPr txBox="1"/>
          <p:nvPr/>
        </p:nvSpPr>
        <p:spPr>
          <a:xfrm>
            <a:off x="611333" y="2292102"/>
            <a:ext cx="10969331" cy="3539430"/>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
        <p:nvSpPr>
          <p:cNvPr id="4" name="TextBox 3">
            <a:extLst>
              <a:ext uri="{FF2B5EF4-FFF2-40B4-BE49-F238E27FC236}">
                <a16:creationId xmlns:a16="http://schemas.microsoft.com/office/drawing/2014/main" id="{08C0835D-A09C-5C47-A5BD-46D87625B29A}"/>
              </a:ext>
            </a:extLst>
          </p:cNvPr>
          <p:cNvSpPr txBox="1"/>
          <p:nvPr/>
        </p:nvSpPr>
        <p:spPr>
          <a:xfrm>
            <a:off x="611334" y="4999956"/>
            <a:ext cx="2987040" cy="1077218"/>
          </a:xfrm>
          <a:prstGeom prst="rect">
            <a:avLst/>
          </a:prstGeom>
          <a:noFill/>
        </p:spPr>
        <p:txBody>
          <a:bodyPr wrap="square" rtlCol="0">
            <a:spAutoFit/>
          </a:bodyPr>
          <a:lstStyle/>
          <a:p>
            <a:pPr algn="ctr"/>
            <a:r>
              <a:rPr lang="en-JP" sz="3200" dirty="0">
                <a:solidFill>
                  <a:schemeClr val="accent1"/>
                </a:solidFill>
              </a:rPr>
              <a:t>European settler mortality</a:t>
            </a:r>
          </a:p>
        </p:txBody>
      </p:sp>
      <p:sp>
        <p:nvSpPr>
          <p:cNvPr id="5" name="TextBox 4">
            <a:extLst>
              <a:ext uri="{FF2B5EF4-FFF2-40B4-BE49-F238E27FC236}">
                <a16:creationId xmlns:a16="http://schemas.microsoft.com/office/drawing/2014/main" id="{F5103922-4F9C-5444-BD5B-30D1B91679F4}"/>
              </a:ext>
            </a:extLst>
          </p:cNvPr>
          <p:cNvSpPr txBox="1"/>
          <p:nvPr/>
        </p:nvSpPr>
        <p:spPr>
          <a:xfrm>
            <a:off x="4216399" y="4999956"/>
            <a:ext cx="3759200"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3F0387CE-1DF1-4940-8A87-334737DD6867}"/>
              </a:ext>
            </a:extLst>
          </p:cNvPr>
          <p:cNvSpPr txBox="1"/>
          <p:nvPr/>
        </p:nvSpPr>
        <p:spPr>
          <a:xfrm>
            <a:off x="8207546" y="4999955"/>
            <a:ext cx="3759200" cy="1077218"/>
          </a:xfrm>
          <a:prstGeom prst="rect">
            <a:avLst/>
          </a:prstGeom>
          <a:noFill/>
        </p:spPr>
        <p:txBody>
          <a:bodyPr wrap="square" rtlCol="0">
            <a:spAutoFit/>
          </a:bodyPr>
          <a:lstStyle/>
          <a:p>
            <a:pPr algn="ctr"/>
            <a:r>
              <a:rPr lang="en-JP" sz="3200" dirty="0"/>
              <a:t>Political</a:t>
            </a:r>
          </a:p>
          <a:p>
            <a:pPr algn="ctr"/>
            <a:r>
              <a:rPr lang="en-JP" sz="3200" dirty="0"/>
              <a:t>regimes</a:t>
            </a:r>
          </a:p>
        </p:txBody>
      </p:sp>
      <p:sp>
        <p:nvSpPr>
          <p:cNvPr id="7" name="Right Arrow 6">
            <a:extLst>
              <a:ext uri="{FF2B5EF4-FFF2-40B4-BE49-F238E27FC236}">
                <a16:creationId xmlns:a16="http://schemas.microsoft.com/office/drawing/2014/main" id="{F8CE5FC8-DC5C-B24D-A184-06B0E0AE87BC}"/>
              </a:ext>
            </a:extLst>
          </p:cNvPr>
          <p:cNvSpPr/>
          <p:nvPr/>
        </p:nvSpPr>
        <p:spPr>
          <a:xfrm>
            <a:off x="3732290" y="531333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Right Arrow 7">
            <a:extLst>
              <a:ext uri="{FF2B5EF4-FFF2-40B4-BE49-F238E27FC236}">
                <a16:creationId xmlns:a16="http://schemas.microsoft.com/office/drawing/2014/main" id="{41D41810-44D9-1B48-A79A-AFD765C508D5}"/>
              </a:ext>
            </a:extLst>
          </p:cNvPr>
          <p:cNvSpPr/>
          <p:nvPr/>
        </p:nvSpPr>
        <p:spPr>
          <a:xfrm>
            <a:off x="7625412" y="531333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383447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BF935-B4C7-AA4B-A900-B5955451D43F}"/>
              </a:ext>
            </a:extLst>
          </p:cNvPr>
          <p:cNvSpPr txBox="1"/>
          <p:nvPr/>
        </p:nvSpPr>
        <p:spPr>
          <a:xfrm>
            <a:off x="1005840" y="194811"/>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4" name="TextBox 3">
            <a:extLst>
              <a:ext uri="{FF2B5EF4-FFF2-40B4-BE49-F238E27FC236}">
                <a16:creationId xmlns:a16="http://schemas.microsoft.com/office/drawing/2014/main" id="{FE248244-CB8C-6A46-A529-8AE0A9D8C85F}"/>
              </a:ext>
            </a:extLst>
          </p:cNvPr>
          <p:cNvSpPr txBox="1"/>
          <p:nvPr/>
        </p:nvSpPr>
        <p:spPr>
          <a:xfrm>
            <a:off x="629920" y="3945324"/>
            <a:ext cx="3759200" cy="1077218"/>
          </a:xfrm>
          <a:prstGeom prst="rect">
            <a:avLst/>
          </a:prstGeom>
          <a:noFill/>
        </p:spPr>
        <p:txBody>
          <a:bodyPr wrap="square" rtlCol="0">
            <a:spAutoFit/>
          </a:bodyPr>
          <a:lstStyle/>
          <a:p>
            <a:pPr algn="ctr"/>
            <a:r>
              <a:rPr lang="en-JP" sz="3200" dirty="0"/>
              <a:t>Less extractive colonial institutions</a:t>
            </a:r>
          </a:p>
        </p:txBody>
      </p:sp>
      <p:sp>
        <p:nvSpPr>
          <p:cNvPr id="5" name="TextBox 4">
            <a:extLst>
              <a:ext uri="{FF2B5EF4-FFF2-40B4-BE49-F238E27FC236}">
                <a16:creationId xmlns:a16="http://schemas.microsoft.com/office/drawing/2014/main" id="{92282BAF-32B2-1144-AC71-8D33C7E7D1B4}"/>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More democractic political regimes</a:t>
            </a:r>
          </a:p>
        </p:txBody>
      </p:sp>
      <p:sp>
        <p:nvSpPr>
          <p:cNvPr id="6" name="TextBox 5">
            <a:extLst>
              <a:ext uri="{FF2B5EF4-FFF2-40B4-BE49-F238E27FC236}">
                <a16:creationId xmlns:a16="http://schemas.microsoft.com/office/drawing/2014/main" id="{256E4F58-D01E-FD4D-9030-B06563E112FE}"/>
              </a:ext>
            </a:extLst>
          </p:cNvPr>
          <p:cNvSpPr txBox="1"/>
          <p:nvPr/>
        </p:nvSpPr>
        <p:spPr>
          <a:xfrm>
            <a:off x="629920" y="2061949"/>
            <a:ext cx="3759200" cy="1077218"/>
          </a:xfrm>
          <a:prstGeom prst="rect">
            <a:avLst/>
          </a:prstGeom>
          <a:noFill/>
        </p:spPr>
        <p:txBody>
          <a:bodyPr wrap="square" rtlCol="0">
            <a:spAutoFit/>
          </a:bodyPr>
          <a:lstStyle/>
          <a:p>
            <a:pPr algn="ctr"/>
            <a:r>
              <a:rPr lang="en-JP" sz="3200" dirty="0"/>
              <a:t>More European settlers</a:t>
            </a:r>
          </a:p>
        </p:txBody>
      </p:sp>
      <p:sp>
        <p:nvSpPr>
          <p:cNvPr id="7" name="Down Arrow 6">
            <a:extLst>
              <a:ext uri="{FF2B5EF4-FFF2-40B4-BE49-F238E27FC236}">
                <a16:creationId xmlns:a16="http://schemas.microsoft.com/office/drawing/2014/main" id="{98F673CD-45A5-8C46-93C9-98C661249B70}"/>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Down Arrow 7">
            <a:extLst>
              <a:ext uri="{FF2B5EF4-FFF2-40B4-BE49-F238E27FC236}">
                <a16:creationId xmlns:a16="http://schemas.microsoft.com/office/drawing/2014/main" id="{86595401-1DCD-7D4F-B289-DAD9951B3F3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7401AC1E-F4EC-8245-95A2-AF5340F525CD}"/>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98134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7D163E-F498-B544-8C7E-57102A5EB7B0}"/>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8" name="TextBox 7">
            <a:extLst>
              <a:ext uri="{FF2B5EF4-FFF2-40B4-BE49-F238E27FC236}">
                <a16:creationId xmlns:a16="http://schemas.microsoft.com/office/drawing/2014/main" id="{511E05B0-48EC-EA4E-97A4-C7EA7D025977}"/>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9" name="TextBox 8">
            <a:extLst>
              <a:ext uri="{FF2B5EF4-FFF2-40B4-BE49-F238E27FC236}">
                <a16:creationId xmlns:a16="http://schemas.microsoft.com/office/drawing/2014/main" id="{096AF1D0-F105-7842-9DDA-F7DE2B363D61}"/>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10" name="TextBox 9">
            <a:extLst>
              <a:ext uri="{FF2B5EF4-FFF2-40B4-BE49-F238E27FC236}">
                <a16:creationId xmlns:a16="http://schemas.microsoft.com/office/drawing/2014/main" id="{1F761B22-8F85-8448-81C7-4C281A53734B}"/>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11" name="Down Arrow 10">
            <a:extLst>
              <a:ext uri="{FF2B5EF4-FFF2-40B4-BE49-F238E27FC236}">
                <a16:creationId xmlns:a16="http://schemas.microsoft.com/office/drawing/2014/main" id="{DC081159-2791-AC4C-AEE8-EF38D8E5307A}"/>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Down Arrow 11">
            <a:extLst>
              <a:ext uri="{FF2B5EF4-FFF2-40B4-BE49-F238E27FC236}">
                <a16:creationId xmlns:a16="http://schemas.microsoft.com/office/drawing/2014/main" id="{A8B2185C-0CCE-F440-A738-C9C90B49F9E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Down Arrow 12">
            <a:extLst>
              <a:ext uri="{FF2B5EF4-FFF2-40B4-BE49-F238E27FC236}">
                <a16:creationId xmlns:a16="http://schemas.microsoft.com/office/drawing/2014/main" id="{707D465E-8B13-E14E-87FC-F75DCE502E10}"/>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4" name="Picture 3" descr="Chart, bubble chart&#10;&#10;Description automatically generated">
            <a:extLst>
              <a:ext uri="{FF2B5EF4-FFF2-40B4-BE49-F238E27FC236}">
                <a16:creationId xmlns:a16="http://schemas.microsoft.com/office/drawing/2014/main" id="{0AB96B29-E9F1-D542-BB98-9B21F28DCBE3}"/>
              </a:ext>
            </a:extLst>
          </p:cNvPr>
          <p:cNvPicPr>
            <a:picLocks noChangeAspect="1"/>
          </p:cNvPicPr>
          <p:nvPr/>
        </p:nvPicPr>
        <p:blipFill>
          <a:blip r:embed="rId3"/>
          <a:stretch>
            <a:fillRect/>
          </a:stretch>
        </p:blipFill>
        <p:spPr>
          <a:xfrm>
            <a:off x="4029307" y="367990"/>
            <a:ext cx="8162693" cy="6122020"/>
          </a:xfrm>
          <a:prstGeom prst="rect">
            <a:avLst/>
          </a:prstGeom>
        </p:spPr>
      </p:pic>
    </p:spTree>
    <p:extLst>
      <p:ext uri="{BB962C8B-B14F-4D97-AF65-F5344CB8AC3E}">
        <p14:creationId xmlns:p14="http://schemas.microsoft.com/office/powerpoint/2010/main" val="396051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p:txBody>
          <a:bodyPr/>
          <a:lstStyle/>
          <a:p>
            <a:r>
              <a:rPr lang="en-JP" dirty="0"/>
              <a:t>2. Fraction speaking English or European and the Frankel-Romer trade share as IVs</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p:txBody>
          <a:bodyPr anchor="t"/>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Fraction speaking English or European</a:t>
            </a:r>
            <a:r>
              <a:rPr lang="en-JP" dirty="0"/>
              <a:t>: fraction of a country’s population speaking English or a major Western European language (French, German, Portuguese, or Spanish) as a mother tongue in 1992. </a:t>
            </a:r>
          </a:p>
        </p:txBody>
      </p:sp>
      <p:sp>
        <p:nvSpPr>
          <p:cNvPr id="4" name="TextBox 3">
            <a:extLst>
              <a:ext uri="{FF2B5EF4-FFF2-40B4-BE49-F238E27FC236}">
                <a16:creationId xmlns:a16="http://schemas.microsoft.com/office/drawing/2014/main" id="{AE9F2448-DCE1-3447-8F30-CEF86A265716}"/>
              </a:ext>
            </a:extLst>
          </p:cNvPr>
          <p:cNvSpPr txBox="1"/>
          <p:nvPr/>
        </p:nvSpPr>
        <p:spPr>
          <a:xfrm>
            <a:off x="182419" y="4842428"/>
            <a:ext cx="3759200" cy="1077218"/>
          </a:xfrm>
          <a:prstGeom prst="rect">
            <a:avLst/>
          </a:prstGeom>
          <a:noFill/>
        </p:spPr>
        <p:txBody>
          <a:bodyPr wrap="square" rtlCol="0">
            <a:spAutoFit/>
          </a:bodyPr>
          <a:lstStyle/>
          <a:p>
            <a:pPr algn="ctr"/>
            <a:r>
              <a:rPr lang="en-JP" sz="3200" dirty="0">
                <a:solidFill>
                  <a:schemeClr val="accent1"/>
                </a:solidFill>
              </a:rPr>
              <a:t>Fraction </a:t>
            </a:r>
          </a:p>
          <a:p>
            <a:pPr algn="ctr"/>
            <a:r>
              <a:rPr lang="en-JP" sz="3200" dirty="0">
                <a:solidFill>
                  <a:schemeClr val="accent1"/>
                </a:solidFill>
              </a:rPr>
              <a:t>Speaking European</a:t>
            </a:r>
          </a:p>
        </p:txBody>
      </p:sp>
      <p:sp>
        <p:nvSpPr>
          <p:cNvPr id="5" name="TextBox 4">
            <a:extLst>
              <a:ext uri="{FF2B5EF4-FFF2-40B4-BE49-F238E27FC236}">
                <a16:creationId xmlns:a16="http://schemas.microsoft.com/office/drawing/2014/main" id="{2F446340-7819-104F-9454-EA73BA2562EC}"/>
              </a:ext>
            </a:extLst>
          </p:cNvPr>
          <p:cNvSpPr txBox="1"/>
          <p:nvPr/>
        </p:nvSpPr>
        <p:spPr>
          <a:xfrm>
            <a:off x="4597400" y="4842428"/>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6" name="TextBox 5">
            <a:extLst>
              <a:ext uri="{FF2B5EF4-FFF2-40B4-BE49-F238E27FC236}">
                <a16:creationId xmlns:a16="http://schemas.microsoft.com/office/drawing/2014/main" id="{1F4AE4B9-C9F4-2941-BBDA-D90D5F023123}"/>
              </a:ext>
            </a:extLst>
          </p:cNvPr>
          <p:cNvSpPr txBox="1"/>
          <p:nvPr/>
        </p:nvSpPr>
        <p:spPr>
          <a:xfrm>
            <a:off x="8660646" y="4842427"/>
            <a:ext cx="3759200" cy="1077218"/>
          </a:xfrm>
          <a:prstGeom prst="rect">
            <a:avLst/>
          </a:prstGeom>
          <a:noFill/>
        </p:spPr>
        <p:txBody>
          <a:bodyPr wrap="square" rtlCol="0">
            <a:spAutoFit/>
          </a:bodyPr>
          <a:lstStyle/>
          <a:p>
            <a:pPr algn="ctr"/>
            <a:r>
              <a:rPr lang="en-JP" sz="3200" dirty="0">
                <a:solidFill>
                  <a:schemeClr val="accent1"/>
                </a:solidFill>
              </a:rPr>
              <a:t>Political </a:t>
            </a:r>
          </a:p>
          <a:p>
            <a:pPr algn="ctr"/>
            <a:r>
              <a:rPr lang="en-US" sz="3200" dirty="0">
                <a:solidFill>
                  <a:schemeClr val="accent1"/>
                </a:solidFill>
              </a:rPr>
              <a:t>Regimes</a:t>
            </a:r>
            <a:endParaRPr lang="en-JP" sz="3200" dirty="0">
              <a:solidFill>
                <a:schemeClr val="accent1"/>
              </a:solidFill>
            </a:endParaRPr>
          </a:p>
        </p:txBody>
      </p:sp>
      <p:sp>
        <p:nvSpPr>
          <p:cNvPr id="8" name="Right Arrow 7">
            <a:extLst>
              <a:ext uri="{FF2B5EF4-FFF2-40B4-BE49-F238E27FC236}">
                <a16:creationId xmlns:a16="http://schemas.microsoft.com/office/drawing/2014/main" id="{254A8C33-0C8B-1F48-9340-C1FF51B06FF3}"/>
              </a:ext>
            </a:extLst>
          </p:cNvPr>
          <p:cNvSpPr/>
          <p:nvPr/>
        </p:nvSpPr>
        <p:spPr>
          <a:xfrm>
            <a:off x="8253492" y="5155807"/>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9" name="Left-Right Arrow 8">
            <a:extLst>
              <a:ext uri="{FF2B5EF4-FFF2-40B4-BE49-F238E27FC236}">
                <a16:creationId xmlns:a16="http://schemas.microsoft.com/office/drawing/2014/main" id="{5C295206-97CD-744B-AB84-0E1BC99E49CF}"/>
              </a:ext>
            </a:extLst>
          </p:cNvPr>
          <p:cNvSpPr/>
          <p:nvPr/>
        </p:nvSpPr>
        <p:spPr>
          <a:xfrm>
            <a:off x="3680708" y="5121101"/>
            <a:ext cx="1129913" cy="51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866383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06671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954107"/>
              </a:xfrm>
              <a:prstGeom prst="rect">
                <a:avLst/>
              </a:prstGeom>
              <a:blipFill>
                <a:blip r:embed="rId4"/>
                <a:stretch>
                  <a:fillRect t="-6494" r="-1377" b="-15584"/>
                </a:stretch>
              </a:blipFill>
            </p:spPr>
            <p:txBody>
              <a:bodyPr/>
              <a:lstStyle/>
              <a:p>
                <a:r>
                  <a:rPr lang="en-US">
                    <a:noFill/>
                  </a:rPr>
                  <a:t> </a:t>
                </a:r>
              </a:p>
            </p:txBody>
          </p:sp>
        </mc:Fallback>
      </mc:AlternateContent>
    </p:spTree>
    <p:extLst>
      <p:ext uri="{BB962C8B-B14F-4D97-AF65-F5344CB8AC3E}">
        <p14:creationId xmlns:p14="http://schemas.microsoft.com/office/powerpoint/2010/main" val="2178322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9" name="Picture 8" descr="Chart, scatter chart&#10;&#10;Description automatically generated">
            <a:extLst>
              <a:ext uri="{FF2B5EF4-FFF2-40B4-BE49-F238E27FC236}">
                <a16:creationId xmlns:a16="http://schemas.microsoft.com/office/drawing/2014/main" id="{61F7DB41-8078-5F49-8735-AC68A79FE19C}"/>
              </a:ext>
            </a:extLst>
          </p:cNvPr>
          <p:cNvPicPr>
            <a:picLocks noChangeAspect="1"/>
          </p:cNvPicPr>
          <p:nvPr/>
        </p:nvPicPr>
        <p:blipFill>
          <a:blip r:embed="rId3"/>
          <a:stretch>
            <a:fillRect/>
          </a:stretch>
        </p:blipFill>
        <p:spPr>
          <a:xfrm>
            <a:off x="3850888" y="401444"/>
            <a:ext cx="8341112" cy="6255834"/>
          </a:xfrm>
          <a:prstGeom prst="rect">
            <a:avLst/>
          </a:prstGeom>
        </p:spPr>
      </p:pic>
    </p:spTree>
    <p:extLst>
      <p:ext uri="{BB962C8B-B14F-4D97-AF65-F5344CB8AC3E}">
        <p14:creationId xmlns:p14="http://schemas.microsoft.com/office/powerpoint/2010/main" val="420699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p:txBody>
          <a:bodyPr/>
          <a:lstStyle/>
          <a:p>
            <a:r>
              <a:rPr lang="en-JP" dirty="0"/>
              <a:t>2. Fraction speaking English or European and the Frankel-Romer trade share as IVs</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p:txBody>
          <a:bodyPr anchor="t"/>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Frankel-Romer trade share</a:t>
            </a:r>
            <a:r>
              <a:rPr lang="en-JP" dirty="0"/>
              <a:t>: the predicted trade share of each country’s economy, based on the gravity model of international trade.</a:t>
            </a:r>
          </a:p>
        </p:txBody>
      </p:sp>
      <p:sp>
        <p:nvSpPr>
          <p:cNvPr id="4" name="TextBox 3">
            <a:extLst>
              <a:ext uri="{FF2B5EF4-FFF2-40B4-BE49-F238E27FC236}">
                <a16:creationId xmlns:a16="http://schemas.microsoft.com/office/drawing/2014/main" id="{5FD8EC78-0658-544A-82D4-C6CA9B9DB389}"/>
              </a:ext>
            </a:extLst>
          </p:cNvPr>
          <p:cNvSpPr txBox="1"/>
          <p:nvPr/>
        </p:nvSpPr>
        <p:spPr>
          <a:xfrm>
            <a:off x="0" y="4484986"/>
            <a:ext cx="3434080" cy="1077218"/>
          </a:xfrm>
          <a:prstGeom prst="rect">
            <a:avLst/>
          </a:prstGeom>
          <a:noFill/>
        </p:spPr>
        <p:txBody>
          <a:bodyPr wrap="square" rtlCol="0">
            <a:spAutoFit/>
          </a:bodyPr>
          <a:lstStyle/>
          <a:p>
            <a:pPr algn="ctr"/>
            <a:r>
              <a:rPr lang="en-JP" sz="3200" dirty="0">
                <a:solidFill>
                  <a:schemeClr val="accent1"/>
                </a:solidFill>
              </a:rPr>
              <a:t>Frankel-Romer </a:t>
            </a:r>
          </a:p>
          <a:p>
            <a:pPr algn="ctr"/>
            <a:r>
              <a:rPr lang="en-JP" sz="3200" dirty="0">
                <a:solidFill>
                  <a:schemeClr val="accent1"/>
                </a:solidFill>
              </a:rPr>
              <a:t>Trade Share</a:t>
            </a:r>
          </a:p>
        </p:txBody>
      </p:sp>
      <p:sp>
        <p:nvSpPr>
          <p:cNvPr id="5" name="TextBox 4">
            <a:extLst>
              <a:ext uri="{FF2B5EF4-FFF2-40B4-BE49-F238E27FC236}">
                <a16:creationId xmlns:a16="http://schemas.microsoft.com/office/drawing/2014/main" id="{E165924C-4391-4E4A-B411-C5ED0695DF1C}"/>
              </a:ext>
            </a:extLst>
          </p:cNvPr>
          <p:cNvSpPr txBox="1"/>
          <p:nvPr/>
        </p:nvSpPr>
        <p:spPr>
          <a:xfrm>
            <a:off x="3969412" y="4484986"/>
            <a:ext cx="4634259" cy="1077218"/>
          </a:xfrm>
          <a:prstGeom prst="rect">
            <a:avLst/>
          </a:prstGeom>
          <a:noFill/>
        </p:spPr>
        <p:txBody>
          <a:bodyPr wrap="square" rtlCol="0">
            <a:spAutoFit/>
          </a:bodyPr>
          <a:lstStyle/>
          <a:p>
            <a:pPr algn="ctr"/>
            <a:r>
              <a:rPr lang="en-JP" sz="3200" dirty="0"/>
              <a:t>Propensity to</a:t>
            </a:r>
          </a:p>
          <a:p>
            <a:pPr algn="ctr"/>
            <a:r>
              <a:rPr lang="en-JP" sz="3200" dirty="0"/>
              <a:t>International Trade</a:t>
            </a:r>
          </a:p>
        </p:txBody>
      </p:sp>
      <p:sp>
        <p:nvSpPr>
          <p:cNvPr id="6" name="TextBox 5">
            <a:extLst>
              <a:ext uri="{FF2B5EF4-FFF2-40B4-BE49-F238E27FC236}">
                <a16:creationId xmlns:a16="http://schemas.microsoft.com/office/drawing/2014/main" id="{22E94AEE-A30D-CB49-AFC5-FA1AE247E241}"/>
              </a:ext>
            </a:extLst>
          </p:cNvPr>
          <p:cNvSpPr txBox="1"/>
          <p:nvPr/>
        </p:nvSpPr>
        <p:spPr>
          <a:xfrm>
            <a:off x="8917331" y="4484986"/>
            <a:ext cx="3434080" cy="1077218"/>
          </a:xfrm>
          <a:prstGeom prst="rect">
            <a:avLst/>
          </a:prstGeom>
          <a:noFill/>
        </p:spPr>
        <p:txBody>
          <a:bodyPr wrap="square" rtlCol="0">
            <a:spAutoFit/>
          </a:bodyPr>
          <a:lstStyle/>
          <a:p>
            <a:pPr algn="ctr"/>
            <a:r>
              <a:rPr lang="en-JP" sz="3200" dirty="0">
                <a:solidFill>
                  <a:schemeClr val="accent1"/>
                </a:solidFill>
              </a:rPr>
              <a:t>Political</a:t>
            </a:r>
          </a:p>
          <a:p>
            <a:pPr algn="ctr"/>
            <a:r>
              <a:rPr lang="en-JP" sz="3200" dirty="0">
                <a:solidFill>
                  <a:schemeClr val="accent1"/>
                </a:solidFill>
              </a:rPr>
              <a:t>Regimes</a:t>
            </a:r>
          </a:p>
        </p:txBody>
      </p:sp>
      <p:sp>
        <p:nvSpPr>
          <p:cNvPr id="8" name="Right Arrow 7">
            <a:extLst>
              <a:ext uri="{FF2B5EF4-FFF2-40B4-BE49-F238E27FC236}">
                <a16:creationId xmlns:a16="http://schemas.microsoft.com/office/drawing/2014/main" id="{425F12F9-7E0D-FA4A-9DFA-83B21360BF64}"/>
              </a:ext>
            </a:extLst>
          </p:cNvPr>
          <p:cNvSpPr/>
          <p:nvPr/>
        </p:nvSpPr>
        <p:spPr>
          <a:xfrm>
            <a:off x="8433223" y="479836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9" name="Left-Right Arrow 8">
            <a:extLst>
              <a:ext uri="{FF2B5EF4-FFF2-40B4-BE49-F238E27FC236}">
                <a16:creationId xmlns:a16="http://schemas.microsoft.com/office/drawing/2014/main" id="{5DBB64E4-4C7E-9046-981E-8C0C309AA9C0}"/>
              </a:ext>
            </a:extLst>
          </p:cNvPr>
          <p:cNvSpPr/>
          <p:nvPr/>
        </p:nvSpPr>
        <p:spPr>
          <a:xfrm>
            <a:off x="3193821" y="4763659"/>
            <a:ext cx="1129913" cy="51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619082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Civil-law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p:txBody>
          <a:bodyPr anchor="t"/>
          <a:lstStyle/>
          <a:p>
            <a:pPr>
              <a:buClr>
                <a:schemeClr val="accent1"/>
              </a:buClr>
            </a:pPr>
            <a:r>
              <a:rPr lang="en-JP" dirty="0"/>
              <a:t>LaPorta, Shleifer, and Vishny (1998)</a:t>
            </a:r>
          </a:p>
          <a:p>
            <a:pPr>
              <a:buClr>
                <a:schemeClr val="accent1"/>
              </a:buClr>
            </a:pPr>
            <a:r>
              <a:rPr lang="en-JP" dirty="0"/>
              <a:t>Dummy variable for civil-law legal origin that is coded 1 if the country’s legal origin is French, German, or Scandinavian and coded 0 if the legal origin is British (common-law). </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20718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442728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20256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442728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20210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4.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 </a:t>
            </a:r>
          </a:p>
          <a:p>
            <a:pPr lvl="1">
              <a:buClr>
                <a:schemeClr val="accent1"/>
              </a:buClr>
            </a:pPr>
            <a:r>
              <a:rPr lang="en-JP" dirty="0">
                <a:solidFill>
                  <a:schemeClr val="accent1"/>
                </a:solidFill>
              </a:rPr>
              <a:t>Bananas, coffee, copper, maize, millet, rice, rubber, silver, sugarcane, wheat.</a:t>
            </a:r>
          </a:p>
        </p:txBody>
      </p:sp>
      <p:sp>
        <p:nvSpPr>
          <p:cNvPr id="4" name="TextBox 3">
            <a:extLst>
              <a:ext uri="{FF2B5EF4-FFF2-40B4-BE49-F238E27FC236}">
                <a16:creationId xmlns:a16="http://schemas.microsoft.com/office/drawing/2014/main" id="{502F9E3E-41A0-5E4A-A9C6-4928F33116C3}"/>
              </a:ext>
            </a:extLst>
          </p:cNvPr>
          <p:cNvSpPr txBox="1"/>
          <p:nvPr/>
        </p:nvSpPr>
        <p:spPr>
          <a:xfrm>
            <a:off x="1325104" y="4900166"/>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758116" y="5079753"/>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779819" y="4653945"/>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614612" y="507975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660170" y="4854575"/>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5.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 </a:t>
            </a:r>
          </a:p>
        </p:txBody>
      </p:sp>
      <p:sp>
        <p:nvSpPr>
          <p:cNvPr id="4" name="TextBox 3">
            <a:extLst>
              <a:ext uri="{FF2B5EF4-FFF2-40B4-BE49-F238E27FC236}">
                <a16:creationId xmlns:a16="http://schemas.microsoft.com/office/drawing/2014/main" id="{DE8B05E3-A570-A441-8A30-CC750F6ED846}"/>
              </a:ext>
            </a:extLst>
          </p:cNvPr>
          <p:cNvSpPr txBox="1"/>
          <p:nvPr/>
        </p:nvSpPr>
        <p:spPr>
          <a:xfrm>
            <a:off x="838200" y="366017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3733492" y="424840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4726332" y="390639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7691954" y="421977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660170" y="390639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F5F143EF-1676-B446-933C-CE27D9A45ACE}"/>
              </a:ext>
            </a:extLst>
          </p:cNvPr>
          <p:cNvPicPr>
            <a:picLocks noChangeAspect="1"/>
          </p:cNvPicPr>
          <p:nvPr/>
        </p:nvPicPr>
        <p:blipFill>
          <a:blip r:embed="rId2"/>
          <a:stretch>
            <a:fillRect/>
          </a:stretch>
        </p:blipFill>
        <p:spPr>
          <a:xfrm>
            <a:off x="3910361" y="323385"/>
            <a:ext cx="8281639" cy="6211229"/>
          </a:xfrm>
          <a:prstGeom prst="rect">
            <a:avLst/>
          </a:prstGeom>
        </p:spPr>
      </p:pic>
      <p:sp>
        <p:nvSpPr>
          <p:cNvPr id="4" name="TextBox 3">
            <a:extLst>
              <a:ext uri="{FF2B5EF4-FFF2-40B4-BE49-F238E27FC236}">
                <a16:creationId xmlns:a16="http://schemas.microsoft.com/office/drawing/2014/main" id="{CCE0E48B-EC27-3547-86E8-1AF83FD89754}"/>
              </a:ext>
            </a:extLst>
          </p:cNvPr>
          <p:cNvSpPr txBox="1"/>
          <p:nvPr/>
        </p:nvSpPr>
        <p:spPr>
          <a:xfrm>
            <a:off x="905107" y="323385"/>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TextBox 4">
            <a:extLst>
              <a:ext uri="{FF2B5EF4-FFF2-40B4-BE49-F238E27FC236}">
                <a16:creationId xmlns:a16="http://schemas.microsoft.com/office/drawing/2014/main" id="{3E476E98-B9AF-1D49-B1D1-EF1EB175FCE6}"/>
              </a:ext>
            </a:extLst>
          </p:cNvPr>
          <p:cNvSpPr txBox="1"/>
          <p:nvPr/>
        </p:nvSpPr>
        <p:spPr>
          <a:xfrm>
            <a:off x="869942" y="2890390"/>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AE884F8D-B89F-644F-B5E1-37BFAC2CC4CB}"/>
              </a:ext>
            </a:extLst>
          </p:cNvPr>
          <p:cNvSpPr txBox="1"/>
          <p:nvPr/>
        </p:nvSpPr>
        <p:spPr>
          <a:xfrm>
            <a:off x="1082760" y="4964953"/>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
        <p:nvSpPr>
          <p:cNvPr id="7" name="Down Arrow 6">
            <a:extLst>
              <a:ext uri="{FF2B5EF4-FFF2-40B4-BE49-F238E27FC236}">
                <a16:creationId xmlns:a16="http://schemas.microsoft.com/office/drawing/2014/main" id="{64528D15-2D46-B844-B811-548A23C9CC1E}"/>
              </a:ext>
            </a:extLst>
          </p:cNvPr>
          <p:cNvSpPr/>
          <p:nvPr/>
        </p:nvSpPr>
        <p:spPr>
          <a:xfrm>
            <a:off x="1891483" y="2054966"/>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8" name="Down Arrow 7">
            <a:extLst>
              <a:ext uri="{FF2B5EF4-FFF2-40B4-BE49-F238E27FC236}">
                <a16:creationId xmlns:a16="http://schemas.microsoft.com/office/drawing/2014/main" id="{5C4FC6ED-A1CF-4840-A33F-6E17FCD1B7E3}"/>
              </a:ext>
            </a:extLst>
          </p:cNvPr>
          <p:cNvSpPr/>
          <p:nvPr/>
        </p:nvSpPr>
        <p:spPr>
          <a:xfrm>
            <a:off x="1891483" y="4060396"/>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Tree>
    <p:extLst>
      <p:ext uri="{BB962C8B-B14F-4D97-AF65-F5344CB8AC3E}">
        <p14:creationId xmlns:p14="http://schemas.microsoft.com/office/powerpoint/2010/main" val="3970181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solidFill>
                  <a:schemeClr val="accent1"/>
                </a:solidFill>
              </a:rPr>
              <a:t>Five instrumental variable strategies:</a:t>
            </a:r>
          </a:p>
          <a:p>
            <a:pPr marL="971550" lvl="1" indent="-514350">
              <a:buFont typeface="+mj-lt"/>
              <a:buAutoNum type="arabicPeriod"/>
            </a:pPr>
            <a:r>
              <a:rPr lang="en-JP" sz="2800" dirty="0"/>
              <a:t>European settler mortality </a:t>
            </a:r>
          </a:p>
          <a:p>
            <a:pPr marL="971550" lvl="1" indent="-514350">
              <a:buFont typeface="+mj-lt"/>
              <a:buAutoNum type="arabicPeriod"/>
            </a:pPr>
            <a:r>
              <a:rPr lang="en-JP" sz="2800" dirty="0"/>
              <a:t>Fraction speaking English or European and the Frankel-Romer trade share</a:t>
            </a:r>
          </a:p>
          <a:p>
            <a:pPr marL="971550" lvl="1" indent="-514350">
              <a:buFont typeface="+mj-lt"/>
              <a:buAutoNum type="arabicPeriod"/>
            </a:pPr>
            <a:r>
              <a:rPr lang="en-JP" sz="2800" dirty="0"/>
              <a:t>Civil-law legal origin</a:t>
            </a:r>
          </a:p>
          <a:p>
            <a:pPr marL="971550" lvl="1" indent="-514350">
              <a:buFont typeface="+mj-lt"/>
              <a:buAutoNum type="arabicPeriod"/>
            </a:pPr>
            <a:r>
              <a:rPr lang="en-JP" sz="2800" dirty="0"/>
              <a:t>Availability of crops and minerals</a:t>
            </a:r>
          </a:p>
          <a:p>
            <a:pPr marL="971550" lvl="1" indent="-514350">
              <a:buFont typeface="+mj-lt"/>
              <a:buAutoNum type="arabicPeriod"/>
            </a:pPr>
            <a:r>
              <a:rPr lang="en-JP" sz="2800" dirty="0"/>
              <a:t>Past population density</a:t>
            </a:r>
          </a:p>
          <a:p>
            <a:pPr marL="0"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2020</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 name="Picture 2" descr="Chart, bubble chart&#10;&#10;Description automatically generated">
            <a:extLst>
              <a:ext uri="{FF2B5EF4-FFF2-40B4-BE49-F238E27FC236}">
                <a16:creationId xmlns:a16="http://schemas.microsoft.com/office/drawing/2014/main" id="{11E61826-9FEB-B64F-A89D-11604740C7D7}"/>
              </a:ext>
            </a:extLst>
          </p:cNvPr>
          <p:cNvPicPr>
            <a:picLocks noChangeAspect="1"/>
          </p:cNvPicPr>
          <p:nvPr/>
        </p:nvPicPr>
        <p:blipFill>
          <a:blip r:embed="rId3"/>
          <a:stretch>
            <a:fillRect/>
          </a:stretch>
        </p:blipFill>
        <p:spPr>
          <a:xfrm>
            <a:off x="3761679" y="267630"/>
            <a:ext cx="8430321" cy="6322740"/>
          </a:xfrm>
          <a:prstGeom prst="rect">
            <a:avLst/>
          </a:prstGeom>
        </p:spPr>
      </p:pic>
    </p:spTree>
    <p:extLst>
      <p:ext uri="{BB962C8B-B14F-4D97-AF65-F5344CB8AC3E}">
        <p14:creationId xmlns:p14="http://schemas.microsoft.com/office/powerpoint/2010/main" val="2020330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2001-2019</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4" name="Picture 3" descr="Chart&#10;&#10;Description automatically generated">
            <a:extLst>
              <a:ext uri="{FF2B5EF4-FFF2-40B4-BE49-F238E27FC236}">
                <a16:creationId xmlns:a16="http://schemas.microsoft.com/office/drawing/2014/main" id="{06D82D8E-E7AE-C54A-AF98-FFF4C62B239F}"/>
              </a:ext>
            </a:extLst>
          </p:cNvPr>
          <p:cNvPicPr>
            <a:picLocks noChangeAspect="1"/>
          </p:cNvPicPr>
          <p:nvPr/>
        </p:nvPicPr>
        <p:blipFill>
          <a:blip r:embed="rId3"/>
          <a:stretch>
            <a:fillRect/>
          </a:stretch>
        </p:blipFill>
        <p:spPr>
          <a:xfrm>
            <a:off x="3523785" y="178419"/>
            <a:ext cx="8668215" cy="6501161"/>
          </a:xfrm>
          <a:prstGeom prst="rect">
            <a:avLst/>
          </a:prstGeom>
        </p:spPr>
      </p:pic>
    </p:spTree>
    <p:extLst>
      <p:ext uri="{BB962C8B-B14F-4D97-AF65-F5344CB8AC3E}">
        <p14:creationId xmlns:p14="http://schemas.microsoft.com/office/powerpoint/2010/main" val="234114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a:t>
                </a:r>
              </a:p>
              <a:p>
                <a:pPr algn="ctr"/>
                <a:r>
                  <a:rPr lang="en-JP" sz="2800" b="1" dirty="0">
                    <a:solidFill>
                      <a:srgbClr val="C00000"/>
                    </a:solidFill>
                  </a:rPr>
                  <a:t>per year in 2001-2019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4605364"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775045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F4C924-A7E0-5C42-8EE1-28FBC8B7B653}"/>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8" name="TextBox 7">
            <a:extLst>
              <a:ext uri="{FF2B5EF4-FFF2-40B4-BE49-F238E27FC236}">
                <a16:creationId xmlns:a16="http://schemas.microsoft.com/office/drawing/2014/main" id="{16F88850-D860-E147-AA8D-C9FB49DD4A3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More Deaths</a:t>
            </a:r>
          </a:p>
          <a:p>
            <a:pPr algn="ctr"/>
            <a:r>
              <a:rPr lang="en-JP" sz="3200" dirty="0">
                <a:solidFill>
                  <a:srgbClr val="C00000"/>
                </a:solidFill>
              </a:rPr>
              <a:t>from Covid-19</a:t>
            </a:r>
          </a:p>
        </p:txBody>
      </p:sp>
      <p:sp>
        <p:nvSpPr>
          <p:cNvPr id="9" name="TextBox 8">
            <a:extLst>
              <a:ext uri="{FF2B5EF4-FFF2-40B4-BE49-F238E27FC236}">
                <a16:creationId xmlns:a16="http://schemas.microsoft.com/office/drawing/2014/main" id="{BFD98A4F-B8A5-034C-A182-3597476FFB4D}"/>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10" name="Down Arrow 9">
            <a:extLst>
              <a:ext uri="{FF2B5EF4-FFF2-40B4-BE49-F238E27FC236}">
                <a16:creationId xmlns:a16="http://schemas.microsoft.com/office/drawing/2014/main" id="{10313242-C9B7-7041-AE0F-1ADF4F0DE94F}"/>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DFEC37B8-34FB-C04A-91B6-781C2AAF3669}"/>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 name="Picture 5" descr="Chart&#10;&#10;Description automatically generated with low confidence">
            <a:extLst>
              <a:ext uri="{FF2B5EF4-FFF2-40B4-BE49-F238E27FC236}">
                <a16:creationId xmlns:a16="http://schemas.microsoft.com/office/drawing/2014/main" id="{971FC129-6D4B-824D-947F-1FC75B254972}"/>
              </a:ext>
            </a:extLst>
          </p:cNvPr>
          <p:cNvPicPr>
            <a:picLocks noChangeAspect="1"/>
          </p:cNvPicPr>
          <p:nvPr/>
        </p:nvPicPr>
        <p:blipFill>
          <a:blip r:embed="rId3"/>
          <a:stretch>
            <a:fillRect/>
          </a:stretch>
        </p:blipFill>
        <p:spPr>
          <a:xfrm>
            <a:off x="3850889" y="301083"/>
            <a:ext cx="8341111" cy="6255833"/>
          </a:xfrm>
          <a:prstGeom prst="rect">
            <a:avLst/>
          </a:prstGeom>
        </p:spPr>
      </p:pic>
    </p:spTree>
    <p:extLst>
      <p:ext uri="{BB962C8B-B14F-4D97-AF65-F5344CB8AC3E}">
        <p14:creationId xmlns:p14="http://schemas.microsoft.com/office/powerpoint/2010/main" val="1741829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24F5EA1D-28F9-894F-BFC5-9BD64382C929}"/>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9F7D6-1D8B-8941-8831-C0218DA9E1F5}"/>
                  </a:ext>
                </a:extLst>
              </p:cNvPr>
              <p:cNvSpPr/>
              <p:nvPr/>
            </p:nvSpPr>
            <p:spPr>
              <a:xfrm>
                <a:off x="8042988" y="2736502"/>
                <a:ext cx="4348895"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in 2020 </a:t>
                </a:r>
                <a:endParaRPr lang="en-JP" sz="2800" dirty="0">
                  <a:solidFill>
                    <a:srgbClr val="C00000"/>
                  </a:solidFill>
                </a:endParaRPr>
              </a:p>
            </p:txBody>
          </p:sp>
        </mc:Choice>
        <mc:Fallback xmlns="">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8042988" y="2736502"/>
                <a:ext cx="4348895" cy="1384995"/>
              </a:xfrm>
              <a:prstGeom prst="rect">
                <a:avLst/>
              </a:prstGeom>
              <a:blipFill>
                <a:blip r:embed="rId4"/>
                <a:stretch>
                  <a:fillRect l="-875" t="-4545" r="-875" b="-10909"/>
                </a:stretch>
              </a:blipFill>
            </p:spPr>
            <p:txBody>
              <a:bodyPr/>
              <a:lstStyle/>
              <a:p>
                <a:r>
                  <a:rPr lang="en-US">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3D9C0C9B-F56B-D34B-A29F-E8DEA01F5899}"/>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EC753DE-06B6-6940-BFEF-D5B8D2BF1CE2}"/>
                  </a:ext>
                </a:extLst>
              </p:cNvPr>
              <p:cNvSpPr/>
              <p:nvPr/>
            </p:nvSpPr>
            <p:spPr>
              <a:xfrm>
                <a:off x="7955072" y="2466755"/>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per year </a:t>
                </a:r>
              </a:p>
              <a:p>
                <a:pPr algn="ctr"/>
                <a:r>
                  <a:rPr lang="en-JP" sz="2800" b="1" dirty="0">
                    <a:solidFill>
                      <a:srgbClr val="C00000"/>
                    </a:solidFill>
                  </a:rPr>
                  <a:t>in 2001-2019</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2EC753DE-06B6-6940-BFEF-D5B8D2BF1CE2}"/>
                  </a:ext>
                </a:extLst>
              </p:cNvPr>
              <p:cNvSpPr>
                <a:spLocks noRot="1" noChangeAspect="1" noMove="1" noResize="1" noEditPoints="1" noAdjustHandles="1" noChangeArrowheads="1" noChangeShapeType="1" noTextEdit="1"/>
              </p:cNvSpPr>
              <p:nvPr/>
            </p:nvSpPr>
            <p:spPr>
              <a:xfrm>
                <a:off x="7955072" y="2466755"/>
                <a:ext cx="4236928" cy="1815882"/>
              </a:xfrm>
              <a:prstGeom prst="rect">
                <a:avLst/>
              </a:prstGeom>
              <a:blipFill>
                <a:blip r:embed="rId4"/>
                <a:stretch>
                  <a:fillRect l="-2388" t="-3472" r="-2090" b="-7639"/>
                </a:stretch>
              </a:blipFill>
            </p:spPr>
            <p:txBody>
              <a:bodyPr/>
              <a:lstStyle/>
              <a:p>
                <a:r>
                  <a:rPr lang="en-US">
                    <a:noFill/>
                  </a:rPr>
                  <a:t> </a:t>
                </a:r>
              </a:p>
            </p:txBody>
          </p:sp>
        </mc:Fallback>
      </mc:AlternateContent>
    </p:spTree>
    <p:extLst>
      <p:ext uri="{BB962C8B-B14F-4D97-AF65-F5344CB8AC3E}">
        <p14:creationId xmlns:p14="http://schemas.microsoft.com/office/powerpoint/2010/main" val="168121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C619DF30-07B8-BE41-8500-0FA08D01B0E6}"/>
              </a:ext>
            </a:extLst>
          </p:cNvPr>
          <p:cNvPicPr>
            <a:picLocks noChangeAspect="1"/>
          </p:cNvPicPr>
          <p:nvPr/>
        </p:nvPicPr>
        <p:blipFill>
          <a:blip r:embed="rId3"/>
          <a:stretch>
            <a:fillRect/>
          </a:stretch>
        </p:blipFill>
        <p:spPr>
          <a:xfrm>
            <a:off x="0" y="-1"/>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400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199" y="1690688"/>
            <a:ext cx="11496869" cy="5008692"/>
          </a:xfrm>
        </p:spPr>
        <p:txBody>
          <a:bodyPr>
            <a:normAutofit lnSpcReduction="10000"/>
          </a:bodyPr>
          <a:lstStyle/>
          <a:p>
            <a:r>
              <a:rPr lang="en-JP" dirty="0">
                <a:solidFill>
                  <a:schemeClr val="accent1"/>
                </a:solidFill>
              </a:rPr>
              <a:t>Add controls for country-characteristics</a:t>
            </a:r>
          </a:p>
          <a:p>
            <a:pPr lvl="1">
              <a:buClr>
                <a:schemeClr val="accent1"/>
              </a:buClr>
            </a:pPr>
            <a:r>
              <a:rPr lang="en-JP" dirty="0"/>
              <a:t>climate (absolute latitude, mean temperature, mean precipitation)</a:t>
            </a:r>
          </a:p>
          <a:p>
            <a:pPr lvl="1">
              <a:buClr>
                <a:schemeClr val="accent1"/>
              </a:buClr>
            </a:pPr>
            <a:r>
              <a:rPr lang="en-JP" dirty="0"/>
              <a:t>population density</a:t>
            </a:r>
          </a:p>
          <a:p>
            <a:pPr lvl="1">
              <a:buClr>
                <a:schemeClr val="accent1"/>
              </a:buClr>
            </a:pPr>
            <a:r>
              <a:rPr lang="en-JP" dirty="0"/>
              <a:t>population ageing</a:t>
            </a:r>
          </a:p>
          <a:p>
            <a:pPr lvl="1">
              <a:buClr>
                <a:schemeClr val="accent1"/>
              </a:buClr>
            </a:pPr>
            <a:r>
              <a:rPr lang="en-JP" dirty="0"/>
              <a:t>diabetes prevalence</a:t>
            </a:r>
          </a:p>
          <a:p>
            <a:pPr lvl="1">
              <a:buClr>
                <a:schemeClr val="accent1"/>
              </a:buClr>
            </a:pPr>
            <a:r>
              <a:rPr lang="en-JP" dirty="0"/>
              <a:t>service sector share</a:t>
            </a:r>
          </a:p>
          <a:p>
            <a:pPr>
              <a:buClr>
                <a:schemeClr val="accent1"/>
              </a:buClr>
            </a:pPr>
            <a:r>
              <a:rPr lang="en-JP" dirty="0">
                <a:solidFill>
                  <a:schemeClr val="accent1"/>
                </a:solidFill>
              </a:rPr>
              <a:t>Add controls for baseline GDP</a:t>
            </a:r>
          </a:p>
          <a:p>
            <a:pPr lvl="1">
              <a:buClr>
                <a:schemeClr val="accent1"/>
              </a:buClr>
            </a:pPr>
            <a:r>
              <a:rPr lang="en-JP" dirty="0"/>
              <a:t>GDP per capita</a:t>
            </a:r>
          </a:p>
          <a:p>
            <a:pPr lvl="1">
              <a:buClr>
                <a:schemeClr val="accent1"/>
              </a:buClr>
            </a:pPr>
            <a:r>
              <a:rPr lang="en-JP" dirty="0"/>
              <a:t>total GDP</a:t>
            </a:r>
          </a:p>
          <a:p>
            <a:r>
              <a:rPr lang="en-JP" dirty="0">
                <a:solidFill>
                  <a:schemeClr val="accent1"/>
                </a:solidFill>
              </a:rPr>
              <a:t>Use alternative democracy indices</a:t>
            </a:r>
          </a:p>
          <a:p>
            <a:r>
              <a:rPr lang="en-JP" dirty="0">
                <a:solidFill>
                  <a:schemeClr val="accent1"/>
                </a:solidFill>
              </a:rPr>
              <a:t>Use alternative weightings</a:t>
            </a:r>
          </a:p>
          <a:p>
            <a:r>
              <a:rPr lang="en-JP" dirty="0">
                <a:solidFill>
                  <a:schemeClr val="accent1"/>
                </a:solidFill>
              </a:rPr>
              <a:t>Exclude US and China from sample</a:t>
            </a:r>
          </a:p>
        </p:txBody>
      </p:sp>
    </p:spTree>
    <p:extLst>
      <p:ext uri="{BB962C8B-B14F-4D97-AF65-F5344CB8AC3E}">
        <p14:creationId xmlns:p14="http://schemas.microsoft.com/office/powerpoint/2010/main" val="6876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effect</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 </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F324F-3E28-0543-9A58-FEF1CE248057}"/>
              </a:ext>
            </a:extLst>
          </p:cNvPr>
          <p:cNvSpPr>
            <a:spLocks noGrp="1"/>
          </p:cNvSpPr>
          <p:nvPr>
            <p:ph type="title"/>
          </p:nvPr>
        </p:nvSpPr>
        <p:spPr/>
        <p:txBody>
          <a:bodyPr/>
          <a:lstStyle/>
          <a:p>
            <a:r>
              <a:rPr lang="en-JP" dirty="0"/>
              <a:t>Mechanisms in 2001-2019</a:t>
            </a:r>
          </a:p>
        </p:txBody>
      </p:sp>
      <p:sp>
        <p:nvSpPr>
          <p:cNvPr id="3" name="Content Placeholder 2">
            <a:extLst>
              <a:ext uri="{FF2B5EF4-FFF2-40B4-BE49-F238E27FC236}">
                <a16:creationId xmlns:a16="http://schemas.microsoft.com/office/drawing/2014/main" id="{C4908745-2769-D344-A836-1FF703F91102}"/>
              </a:ext>
            </a:extLst>
          </p:cNvPr>
          <p:cNvSpPr>
            <a:spLocks noGrp="1"/>
          </p:cNvSpPr>
          <p:nvPr>
            <p:ph idx="1"/>
          </p:nvPr>
        </p:nvSpPr>
        <p:spPr/>
        <p:txBody>
          <a:bodyPr/>
          <a:lstStyle/>
          <a:p>
            <a:endParaRPr lang="en-JP" dirty="0"/>
          </a:p>
        </p:txBody>
      </p:sp>
    </p:spTree>
    <p:extLst>
      <p:ext uri="{BB962C8B-B14F-4D97-AF65-F5344CB8AC3E}">
        <p14:creationId xmlns:p14="http://schemas.microsoft.com/office/powerpoint/2010/main" val="13169659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314761"/>
            <a:ext cx="10515600" cy="4351338"/>
          </a:xfrm>
        </p:spPr>
        <p:txBody>
          <a:bodyPr anchor="ctr">
            <a:normAutofit/>
          </a:bodyPr>
          <a:lstStyle/>
          <a:p>
            <a:pPr marL="0" indent="0">
              <a:buNone/>
            </a:pPr>
            <a:r>
              <a:rPr lang="en-JP" dirty="0"/>
              <a:t>We found that:</a:t>
            </a:r>
          </a:p>
          <a:p>
            <a:pPr>
              <a:buClr>
                <a:schemeClr val="accent1"/>
              </a:buClr>
            </a:pPr>
            <a:r>
              <a:rPr lang="en-JP" dirty="0"/>
              <a:t>Democracy has persistent </a:t>
            </a:r>
            <a:r>
              <a:rPr lang="en-JP" i="1" dirty="0">
                <a:solidFill>
                  <a:schemeClr val="accent1"/>
                </a:solidFill>
              </a:rPr>
              <a:t>negative </a:t>
            </a:r>
            <a:r>
              <a:rPr lang="en-JP" dirty="0">
                <a:solidFill>
                  <a:schemeClr val="accent1"/>
                </a:solidFill>
              </a:rPr>
              <a:t>impacts on GDP growth </a:t>
            </a:r>
            <a:r>
              <a:rPr lang="en-JP" dirty="0"/>
              <a:t>since the beginning of the </a:t>
            </a:r>
            <a:r>
              <a:rPr lang="en-JP" dirty="0">
                <a:solidFill>
                  <a:schemeClr val="accent1"/>
                </a:solidFill>
              </a:rPr>
              <a:t>21st century. </a:t>
            </a:r>
          </a:p>
          <a:p>
            <a:pPr>
              <a:buClr>
                <a:schemeClr val="accent1"/>
              </a:buClr>
            </a:pPr>
            <a:r>
              <a:rPr lang="en-JP" dirty="0"/>
              <a:t>For 2020, democracy is also found to cause </a:t>
            </a:r>
            <a:r>
              <a:rPr lang="en-JP" dirty="0">
                <a:solidFill>
                  <a:schemeClr val="accent1"/>
                </a:solidFill>
              </a:rPr>
              <a:t>more Covid-19-related deaths</a:t>
            </a:r>
            <a:r>
              <a:rPr lang="en-JP" dirty="0"/>
              <a:t>.</a:t>
            </a:r>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1850738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217118" y="1593520"/>
            <a:ext cx="8009681" cy="2308324"/>
          </a:xfrm>
          <a:prstGeom prst="rect">
            <a:avLst/>
          </a:prstGeom>
          <a:noFill/>
        </p:spPr>
        <p:txBody>
          <a:bodyPr wrap="square" rtlCol="0">
            <a:spAutoFit/>
          </a:bodyPr>
          <a:lstStyle/>
          <a:p>
            <a:r>
              <a:rPr lang="en-JP" sz="3600" i="1" dirty="0"/>
              <a:t>Are </a:t>
            </a:r>
            <a:r>
              <a:rPr lang="en-JP" sz="3600" b="1" i="1" dirty="0"/>
              <a:t>democracies</a:t>
            </a:r>
            <a:r>
              <a:rPr lang="en-JP" sz="3600" i="1" dirty="0"/>
              <a:t> hampered by </a:t>
            </a:r>
            <a:r>
              <a:rPr lang="en-JP" sz="3600" i="1" dirty="0">
                <a:solidFill>
                  <a:schemeClr val="accent1"/>
                </a:solidFill>
              </a:rPr>
              <a:t>inherent inefficiency and political division </a:t>
            </a:r>
            <a:r>
              <a:rPr lang="en-JP" sz="3600" i="1" dirty="0"/>
              <a:t>– or do their openness and diversity make for a </a:t>
            </a:r>
            <a:r>
              <a:rPr lang="en-JP" sz="3600" i="1" dirty="0">
                <a:solidFill>
                  <a:schemeClr val="accent1"/>
                </a:solidFill>
              </a:rPr>
              <a:t>more effective mobilization</a:t>
            </a:r>
            <a:r>
              <a:rPr lang="en-JP" sz="3600" i="1" dirty="0"/>
              <a:t>…? </a:t>
            </a:r>
          </a:p>
        </p:txBody>
      </p:sp>
      <p:sp>
        <p:nvSpPr>
          <p:cNvPr id="3" name="TextBox 2">
            <a:extLst>
              <a:ext uri="{FF2B5EF4-FFF2-40B4-BE49-F238E27FC236}">
                <a16:creationId xmlns:a16="http://schemas.microsoft.com/office/drawing/2014/main" id="{CE9C3EB3-70F9-9C48-B5FD-8838365566C9}"/>
              </a:ext>
            </a:extLst>
          </p:cNvPr>
          <p:cNvSpPr txBox="1"/>
          <p:nvPr/>
        </p:nvSpPr>
        <p:spPr>
          <a:xfrm>
            <a:off x="3209366" y="4894729"/>
            <a:ext cx="8480612" cy="954107"/>
          </a:xfrm>
          <a:prstGeom prst="rect">
            <a:avLst/>
          </a:prstGeom>
          <a:noFill/>
        </p:spPr>
        <p:txBody>
          <a:bodyPr wrap="square" rtlCol="0">
            <a:spAutoFit/>
          </a:bodyPr>
          <a:lstStyle/>
          <a:p>
            <a:pPr algn="r"/>
            <a:r>
              <a:rPr lang="en-JP" sz="2800" dirty="0"/>
              <a:t>The New York Times, “The Virus Comes for Democracy,” </a:t>
            </a:r>
          </a:p>
          <a:p>
            <a:pPr algn="r"/>
            <a:r>
              <a:rPr lang="en-JP" sz="2800" dirty="0"/>
              <a:t>April 2, 2020</a:t>
            </a:r>
          </a:p>
        </p:txBody>
      </p:sp>
    </p:spTree>
    <p:extLst>
      <p:ext uri="{BB962C8B-B14F-4D97-AF65-F5344CB8AC3E}">
        <p14:creationId xmlns:p14="http://schemas.microsoft.com/office/powerpoint/2010/main" val="1768830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More precise data for Covid-19 deaths?</a:t>
            </a:r>
          </a:p>
          <a:p>
            <a:pPr>
              <a:buClr>
                <a:schemeClr val="accent1"/>
              </a:buClr>
            </a:pPr>
            <a:r>
              <a:rPr lang="en-JP" dirty="0"/>
              <a:t>Democracy’s effects on perfomance in other aspects?</a:t>
            </a:r>
          </a:p>
          <a:p>
            <a:pPr>
              <a:buClr>
                <a:schemeClr val="accent1"/>
              </a:buClr>
            </a:pPr>
            <a:r>
              <a:rPr lang="en-JP" dirty="0"/>
              <a:t>Geopolitical movements away from democracy? </a:t>
            </a:r>
          </a:p>
          <a:p>
            <a:pPr marL="0" indent="0">
              <a:buNone/>
            </a:pPr>
            <a:endParaRPr lang="en-JP" dirty="0"/>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3845408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BE31-B9B0-964B-97B0-2316229724D9}"/>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
        <p:nvSpPr>
          <p:cNvPr id="3" name="Content Placeholder 2">
            <a:extLst>
              <a:ext uri="{FF2B5EF4-FFF2-40B4-BE49-F238E27FC236}">
                <a16:creationId xmlns:a16="http://schemas.microsoft.com/office/drawing/2014/main" id="{66F5B03D-AA56-4047-A043-A4D5F1D8BADA}"/>
              </a:ext>
            </a:extLst>
          </p:cNvPr>
          <p:cNvSpPr>
            <a:spLocks noGrp="1"/>
          </p:cNvSpPr>
          <p:nvPr>
            <p:ph idx="1"/>
          </p:nvPr>
        </p:nvSpPr>
        <p:spPr/>
        <p:txBody>
          <a:bodyPr anchor="ctr"/>
          <a:lstStyle/>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dirty="0">
                <a:solidFill>
                  <a:schemeClr val="accent1"/>
                </a:solidFill>
              </a:rPr>
              <a:t>particular</a:t>
            </a:r>
            <a:r>
              <a:rPr lang="en-JP" dirty="0">
                <a:solidFill>
                  <a:schemeClr val="accent1"/>
                </a:solidFill>
              </a:rPr>
              <a:t> situations.</a:t>
            </a:r>
          </a:p>
          <a:p>
            <a:pPr marL="0" indent="0">
              <a:buNone/>
            </a:pPr>
            <a:endParaRPr lang="en-JP" dirty="0">
              <a:solidFill>
                <a:schemeClr val="accent1"/>
              </a:solidFill>
            </a:endParaRPr>
          </a:p>
        </p:txBody>
      </p:sp>
    </p:spTree>
    <p:extLst>
      <p:ext uri="{BB962C8B-B14F-4D97-AF65-F5344CB8AC3E}">
        <p14:creationId xmlns:p14="http://schemas.microsoft.com/office/powerpoint/2010/main" val="244898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a:xfrm>
            <a:off x="838200" y="1253331"/>
            <a:ext cx="10515600" cy="4351338"/>
          </a:xfrm>
        </p:spPr>
        <p:txBody>
          <a:bodyPr/>
          <a:lstStyle/>
          <a:p>
            <a:pPr marL="0" indent="0">
              <a:buNone/>
            </a:pPr>
            <a:endParaRPr lang="en-JP" dirty="0"/>
          </a:p>
          <a:p>
            <a:pPr marL="0" indent="0">
              <a:buNone/>
            </a:pPr>
            <a:endParaRPr lang="en-JP" dirty="0"/>
          </a:p>
          <a:p>
            <a:pPr marL="0" indent="0">
              <a:buNone/>
            </a:pPr>
            <a:r>
              <a:rPr lang="en-JP" sz="4000" b="1" dirty="0"/>
              <a:t>“</a:t>
            </a:r>
            <a:r>
              <a:rPr lang="en-JP" sz="4000" b="1" i="1" dirty="0"/>
              <a:t>We all know what to do, we just don’t know how to get re-elected after we’ve done it.”</a:t>
            </a:r>
          </a:p>
          <a:p>
            <a:pPr marL="0" indent="0" algn="ctr">
              <a:buNone/>
            </a:pPr>
            <a:endParaRPr lang="en-JP" sz="4000" i="1" dirty="0"/>
          </a:p>
          <a:p>
            <a:pPr marL="0" indent="0" algn="r">
              <a:buNone/>
            </a:pPr>
            <a:endParaRPr lang="en-JP" dirty="0"/>
          </a:p>
        </p:txBody>
      </p:sp>
      <p:sp>
        <p:nvSpPr>
          <p:cNvPr id="7" name="TextBox 6">
            <a:extLst>
              <a:ext uri="{FF2B5EF4-FFF2-40B4-BE49-F238E27FC236}">
                <a16:creationId xmlns:a16="http://schemas.microsoft.com/office/drawing/2014/main" id="{F9A6EB55-B8A4-1840-A8BE-304B5C7801D8}"/>
              </a:ext>
            </a:extLst>
          </p:cNvPr>
          <p:cNvSpPr txBox="1"/>
          <p:nvPr/>
        </p:nvSpPr>
        <p:spPr>
          <a:xfrm>
            <a:off x="2940424" y="3854824"/>
            <a:ext cx="8928847" cy="1077218"/>
          </a:xfrm>
          <a:prstGeom prst="rect">
            <a:avLst/>
          </a:prstGeom>
          <a:noFill/>
        </p:spPr>
        <p:txBody>
          <a:bodyPr wrap="square" rtlCol="0">
            <a:spAutoFit/>
          </a:bodyPr>
          <a:lstStyle/>
          <a:p>
            <a:pPr algn="r"/>
            <a:r>
              <a:rPr lang="en-JP" sz="3200" dirty="0"/>
              <a:t>Jean-Claude Juncker</a:t>
            </a:r>
          </a:p>
          <a:p>
            <a:pPr algn="r"/>
            <a:r>
              <a:rPr lang="en-JP" sz="3200" dirty="0"/>
              <a:t>President of the European Commission (2014-2019)</a:t>
            </a:r>
            <a:endParaRPr lang="en-JP" dirty="0"/>
          </a:p>
        </p:txBody>
      </p:sp>
    </p:spTree>
    <p:extLst>
      <p:ext uri="{BB962C8B-B14F-4D97-AF65-F5344CB8AC3E}">
        <p14:creationId xmlns:p14="http://schemas.microsoft.com/office/powerpoint/2010/main" val="408280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87EF-2188-8E4D-8D39-05BF354E2215}"/>
              </a:ext>
            </a:extLst>
          </p:cNvPr>
          <p:cNvSpPr>
            <a:spLocks noGrp="1"/>
          </p:cNvSpPr>
          <p:nvPr>
            <p:ph type="title"/>
          </p:nvPr>
        </p:nvSpPr>
        <p:spPr/>
        <p:txBody>
          <a:bodyPr/>
          <a:lstStyle/>
          <a:p>
            <a:r>
              <a:rPr lang="en-JP" dirty="0"/>
              <a:t>Appendix</a:t>
            </a:r>
          </a:p>
        </p:txBody>
      </p:sp>
      <p:sp>
        <p:nvSpPr>
          <p:cNvPr id="3" name="Text Placeholder 2">
            <a:extLst>
              <a:ext uri="{FF2B5EF4-FFF2-40B4-BE49-F238E27FC236}">
                <a16:creationId xmlns:a16="http://schemas.microsoft.com/office/drawing/2014/main" id="{AB2253B5-AD50-A24E-8BA0-066A8DFDDAD5}"/>
              </a:ext>
            </a:extLst>
          </p:cNvPr>
          <p:cNvSpPr>
            <a:spLocks noGrp="1"/>
          </p:cNvSpPr>
          <p:nvPr>
            <p:ph type="body" idx="1"/>
          </p:nvPr>
        </p:nvSpPr>
        <p:spPr/>
        <p:txBody>
          <a:bodyPr/>
          <a:lstStyle/>
          <a:p>
            <a:endParaRPr lang="en-JP"/>
          </a:p>
        </p:txBody>
      </p:sp>
    </p:spTree>
    <p:extLst>
      <p:ext uri="{BB962C8B-B14F-4D97-AF65-F5344CB8AC3E}">
        <p14:creationId xmlns:p14="http://schemas.microsoft.com/office/powerpoint/2010/main" val="3394983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FDCE4-237A-5E4E-AD8F-CA36957082C7}"/>
              </a:ext>
            </a:extLst>
          </p:cNvPr>
          <p:cNvSpPr>
            <a:spLocks noGrp="1"/>
          </p:cNvSpPr>
          <p:nvPr>
            <p:ph type="title"/>
          </p:nvPr>
        </p:nvSpPr>
        <p:spPr>
          <a:xfrm>
            <a:off x="838200" y="365125"/>
            <a:ext cx="11353800" cy="1325563"/>
          </a:xfrm>
        </p:spPr>
        <p:txBody>
          <a:bodyPr/>
          <a:lstStyle/>
          <a:p>
            <a:r>
              <a:rPr lang="en-JP" dirty="0"/>
              <a:t>Democracy index by V-Dem</a:t>
            </a:r>
          </a:p>
        </p:txBody>
      </p:sp>
      <p:sp>
        <p:nvSpPr>
          <p:cNvPr id="3" name="Content Placeholder 2">
            <a:extLst>
              <a:ext uri="{FF2B5EF4-FFF2-40B4-BE49-F238E27FC236}">
                <a16:creationId xmlns:a16="http://schemas.microsoft.com/office/drawing/2014/main" id="{F7FA3B2C-E17E-6340-A190-57E23ADF20F2}"/>
              </a:ext>
            </a:extLst>
          </p:cNvPr>
          <p:cNvSpPr>
            <a:spLocks noGrp="1"/>
          </p:cNvSpPr>
          <p:nvPr>
            <p:ph idx="1"/>
          </p:nvPr>
        </p:nvSpPr>
        <p:spPr/>
        <p:txBody>
          <a:bodyPr/>
          <a:lstStyle/>
          <a:p>
            <a:endParaRPr lang="en-JP"/>
          </a:p>
        </p:txBody>
      </p:sp>
    </p:spTree>
    <p:extLst>
      <p:ext uri="{BB962C8B-B14F-4D97-AF65-F5344CB8AC3E}">
        <p14:creationId xmlns:p14="http://schemas.microsoft.com/office/powerpoint/2010/main" val="8099662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CEA52-94B6-7449-A9FB-34DA5429E0E9}"/>
              </a:ext>
            </a:extLst>
          </p:cNvPr>
          <p:cNvSpPr>
            <a:spLocks noGrp="1"/>
          </p:cNvSpPr>
          <p:nvPr>
            <p:ph type="title"/>
          </p:nvPr>
        </p:nvSpPr>
        <p:spPr/>
        <p:txBody>
          <a:bodyPr/>
          <a:lstStyle/>
          <a:p>
            <a:r>
              <a:rPr lang="en-JP" dirty="0"/>
              <a:t>Correlation among democracy indices</a:t>
            </a:r>
          </a:p>
        </p:txBody>
      </p:sp>
      <p:sp>
        <p:nvSpPr>
          <p:cNvPr id="3" name="Content Placeholder 2">
            <a:extLst>
              <a:ext uri="{FF2B5EF4-FFF2-40B4-BE49-F238E27FC236}">
                <a16:creationId xmlns:a16="http://schemas.microsoft.com/office/drawing/2014/main" id="{0D6C9560-D61D-124C-94BD-35E03A1057EB}"/>
              </a:ext>
            </a:extLst>
          </p:cNvPr>
          <p:cNvSpPr>
            <a:spLocks noGrp="1"/>
          </p:cNvSpPr>
          <p:nvPr>
            <p:ph idx="1"/>
          </p:nvPr>
        </p:nvSpPr>
        <p:spPr/>
        <p:txBody>
          <a:bodyPr/>
          <a:lstStyle/>
          <a:p>
            <a:endParaRPr lang="en-JP"/>
          </a:p>
        </p:txBody>
      </p:sp>
    </p:spTree>
    <p:extLst>
      <p:ext uri="{BB962C8B-B14F-4D97-AF65-F5344CB8AC3E}">
        <p14:creationId xmlns:p14="http://schemas.microsoft.com/office/powerpoint/2010/main" val="626419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Chart, scatter chart, bubble chart&#10;&#10;Description automatically generated">
            <a:extLst>
              <a:ext uri="{FF2B5EF4-FFF2-40B4-BE49-F238E27FC236}">
                <a16:creationId xmlns:a16="http://schemas.microsoft.com/office/drawing/2014/main" id="{F6C9F9F4-0186-0C42-A881-25060B7B5B7D}"/>
              </a:ext>
            </a:extLst>
          </p:cNvPr>
          <p:cNvPicPr>
            <a:picLocks noChangeAspect="1"/>
          </p:cNvPicPr>
          <p:nvPr/>
        </p:nvPicPr>
        <p:blipFill>
          <a:blip r:embed="rId2"/>
          <a:stretch>
            <a:fillRect/>
          </a:stretch>
        </p:blipFill>
        <p:spPr>
          <a:xfrm>
            <a:off x="1216025" y="2384425"/>
            <a:ext cx="4845050" cy="3616325"/>
          </a:xfrm>
          <a:prstGeom prst="rect">
            <a:avLst/>
          </a:prstGeom>
        </p:spPr>
      </p:pic>
      <p:pic>
        <p:nvPicPr>
          <p:cNvPr id="5" name="Content Placeholder 4" descr="Chart, bubble chart&#10;&#10;Description automatically generated">
            <a:extLst>
              <a:ext uri="{FF2B5EF4-FFF2-40B4-BE49-F238E27FC236}">
                <a16:creationId xmlns:a16="http://schemas.microsoft.com/office/drawing/2014/main" id="{481C297E-C17D-964E-9E90-145AEA45F247}"/>
              </a:ext>
            </a:extLst>
          </p:cNvPr>
          <p:cNvPicPr>
            <a:picLocks noGrp="1" noChangeAspect="1"/>
          </p:cNvPicPr>
          <p:nvPr>
            <p:ph idx="1"/>
          </p:nvPr>
        </p:nvPicPr>
        <p:blipFill>
          <a:blip r:embed="rId3"/>
          <a:stretch>
            <a:fillRect/>
          </a:stretch>
        </p:blipFill>
        <p:spPr>
          <a:xfrm>
            <a:off x="6127750" y="2384425"/>
            <a:ext cx="4845050" cy="3616325"/>
          </a:xfrm>
        </p:spPr>
      </p:pic>
      <p:sp>
        <p:nvSpPr>
          <p:cNvPr id="2" name="Title 1">
            <a:extLst>
              <a:ext uri="{FF2B5EF4-FFF2-40B4-BE49-F238E27FC236}">
                <a16:creationId xmlns:a16="http://schemas.microsoft.com/office/drawing/2014/main" id="{9667883A-D7EC-4B4C-A595-E8CEDA9216EE}"/>
              </a:ext>
            </a:extLst>
          </p:cNvPr>
          <p:cNvSpPr>
            <a:spLocks noGrp="1"/>
          </p:cNvSpPr>
          <p:nvPr>
            <p:ph type="title"/>
          </p:nvPr>
        </p:nvSpPr>
        <p:spPr>
          <a:xfrm>
            <a:off x="870204" y="606564"/>
            <a:ext cx="10451592" cy="1325563"/>
          </a:xfrm>
        </p:spPr>
        <p:txBody>
          <a:bodyPr anchor="ctr">
            <a:normAutofit/>
          </a:bodyPr>
          <a:lstStyle/>
          <a:p>
            <a:r>
              <a:rPr lang="en-JP" dirty="0"/>
              <a:t>Placebo checks for the 20th century</a:t>
            </a:r>
          </a:p>
        </p:txBody>
      </p:sp>
    </p:spTree>
    <p:extLst>
      <p:ext uri="{BB962C8B-B14F-4D97-AF65-F5344CB8AC3E}">
        <p14:creationId xmlns:p14="http://schemas.microsoft.com/office/powerpoint/2010/main" val="5705019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 box and whisker chart&#10;&#10;Description automatically generated">
            <a:extLst>
              <a:ext uri="{FF2B5EF4-FFF2-40B4-BE49-F238E27FC236}">
                <a16:creationId xmlns:a16="http://schemas.microsoft.com/office/drawing/2014/main" id="{814FC7B3-DCF6-7C42-BAD0-100939FAFAD8}"/>
              </a:ext>
            </a:extLst>
          </p:cNvPr>
          <p:cNvPicPr>
            <a:picLocks noChangeAspect="1"/>
          </p:cNvPicPr>
          <p:nvPr/>
        </p:nvPicPr>
        <p:blipFill>
          <a:blip r:embed="rId2"/>
          <a:stretch>
            <a:fillRect/>
          </a:stretch>
        </p:blipFill>
        <p:spPr>
          <a:xfrm>
            <a:off x="2766418" y="0"/>
            <a:ext cx="9425582" cy="6858000"/>
          </a:xfrm>
          <a:prstGeom prst="rect">
            <a:avLst/>
          </a:prstGeom>
        </p:spPr>
      </p:pic>
      <p:sp>
        <p:nvSpPr>
          <p:cNvPr id="6" name="Title 1">
            <a:extLst>
              <a:ext uri="{FF2B5EF4-FFF2-40B4-BE49-F238E27FC236}">
                <a16:creationId xmlns:a16="http://schemas.microsoft.com/office/drawing/2014/main" id="{1D18E273-13F0-474E-A2C0-A3ACA03FBE0A}"/>
              </a:ext>
            </a:extLst>
          </p:cNvPr>
          <p:cNvSpPr txBox="1">
            <a:spLocks/>
          </p:cNvSpPr>
          <p:nvPr/>
        </p:nvSpPr>
        <p:spPr>
          <a:xfrm>
            <a:off x="155643" y="288820"/>
            <a:ext cx="320850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dirty="0"/>
              <a:t>1980s</a:t>
            </a:r>
          </a:p>
        </p:txBody>
      </p:sp>
    </p:spTree>
    <p:extLst>
      <p:ext uri="{BB962C8B-B14F-4D97-AF65-F5344CB8AC3E}">
        <p14:creationId xmlns:p14="http://schemas.microsoft.com/office/powerpoint/2010/main" val="41487211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D7AE95FA-B24F-5946-AEC2-036F1B5B7D8B}"/>
              </a:ext>
            </a:extLst>
          </p:cNvPr>
          <p:cNvPicPr>
            <a:picLocks noChangeAspect="1"/>
          </p:cNvPicPr>
          <p:nvPr/>
        </p:nvPicPr>
        <p:blipFill>
          <a:blip r:embed="rId2"/>
          <a:stretch>
            <a:fillRect/>
          </a:stretch>
        </p:blipFill>
        <p:spPr>
          <a:xfrm>
            <a:off x="2766418" y="0"/>
            <a:ext cx="9425582" cy="6858000"/>
          </a:xfrm>
          <a:prstGeom prst="rect">
            <a:avLst/>
          </a:prstGeom>
        </p:spPr>
      </p:pic>
      <p:sp>
        <p:nvSpPr>
          <p:cNvPr id="6" name="Title 1">
            <a:extLst>
              <a:ext uri="{FF2B5EF4-FFF2-40B4-BE49-F238E27FC236}">
                <a16:creationId xmlns:a16="http://schemas.microsoft.com/office/drawing/2014/main" id="{B8F3C913-BB47-2742-BFC1-1D3E1096CA25}"/>
              </a:ext>
            </a:extLst>
          </p:cNvPr>
          <p:cNvSpPr txBox="1">
            <a:spLocks/>
          </p:cNvSpPr>
          <p:nvPr/>
        </p:nvSpPr>
        <p:spPr>
          <a:xfrm>
            <a:off x="155643" y="288820"/>
            <a:ext cx="3208506"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dirty="0"/>
              <a:t>1990s</a:t>
            </a:r>
          </a:p>
        </p:txBody>
      </p:sp>
    </p:spTree>
    <p:extLst>
      <p:ext uri="{BB962C8B-B14F-4D97-AF65-F5344CB8AC3E}">
        <p14:creationId xmlns:p14="http://schemas.microsoft.com/office/powerpoint/2010/main" val="2944418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80637-5AE0-D942-98DB-7821E7037A51}"/>
              </a:ext>
            </a:extLst>
          </p:cNvPr>
          <p:cNvSpPr>
            <a:spLocks noGrp="1"/>
          </p:cNvSpPr>
          <p:nvPr>
            <p:ph type="title"/>
          </p:nvPr>
        </p:nvSpPr>
        <p:spPr>
          <a:xfrm>
            <a:off x="155643" y="288820"/>
            <a:ext cx="3208506" cy="1325563"/>
          </a:xfrm>
        </p:spPr>
        <p:txBody>
          <a:bodyPr/>
          <a:lstStyle/>
          <a:p>
            <a:r>
              <a:rPr lang="en-JP" dirty="0"/>
              <a:t>Control for baseline GDP</a:t>
            </a:r>
          </a:p>
        </p:txBody>
      </p:sp>
      <p:pic>
        <p:nvPicPr>
          <p:cNvPr id="10" name="Picture 9" descr="Chart, line chart, box and whisker chart&#10;&#10;Description automatically generated">
            <a:extLst>
              <a:ext uri="{FF2B5EF4-FFF2-40B4-BE49-F238E27FC236}">
                <a16:creationId xmlns:a16="http://schemas.microsoft.com/office/drawing/2014/main" id="{50E29CBB-B48E-0A44-8C58-169DEFD45453}"/>
              </a:ext>
            </a:extLst>
          </p:cNvPr>
          <p:cNvPicPr>
            <a:picLocks noChangeAspect="1"/>
          </p:cNvPicPr>
          <p:nvPr/>
        </p:nvPicPr>
        <p:blipFill>
          <a:blip r:embed="rId3"/>
          <a:stretch>
            <a:fillRect/>
          </a:stretch>
        </p:blipFill>
        <p:spPr>
          <a:xfrm>
            <a:off x="3463047" y="0"/>
            <a:ext cx="8728953" cy="6858000"/>
          </a:xfrm>
          <a:prstGeom prst="rect">
            <a:avLst/>
          </a:prstGeom>
        </p:spPr>
      </p:pic>
    </p:spTree>
    <p:extLst>
      <p:ext uri="{BB962C8B-B14F-4D97-AF65-F5344CB8AC3E}">
        <p14:creationId xmlns:p14="http://schemas.microsoft.com/office/powerpoint/2010/main" val="3908722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JP" dirty="0"/>
              <a:t>Question and empirical strategy</a:t>
            </a:r>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049503"/>
            <a:ext cx="10515600" cy="5230083"/>
          </a:xfrm>
        </p:spPr>
        <p:txBody>
          <a:bodyPr/>
          <a:lstStyle/>
          <a:p>
            <a:pPr marL="0" indent="0">
              <a:buNone/>
            </a:pPr>
            <a:r>
              <a:rPr lang="en-JP" b="1" dirty="0">
                <a:solidFill>
                  <a:schemeClr val="accent1"/>
                </a:solidFill>
              </a:rPr>
              <a:t>Context: </a:t>
            </a:r>
            <a:r>
              <a:rPr lang="en-JP" dirty="0"/>
              <a:t>Democracy is associated with worse economic </a:t>
            </a:r>
            <a:r>
              <a:rPr lang="en-US" dirty="0"/>
              <a:t>&amp;</a:t>
            </a:r>
            <a:r>
              <a:rPr lang="en-JP" dirty="0"/>
              <a:t> health outcomes in </a:t>
            </a:r>
            <a:r>
              <a:rPr lang="en-US" dirty="0"/>
              <a:t>this century</a:t>
            </a:r>
            <a:endParaRPr lang="en-JP" dirty="0"/>
          </a:p>
          <a:p>
            <a:endParaRPr lang="en-JP" b="1" dirty="0"/>
          </a:p>
          <a:p>
            <a:pPr marL="0" indent="0">
              <a:buNone/>
            </a:pPr>
            <a:r>
              <a:rPr lang="en-JP" b="1" dirty="0">
                <a:solidFill>
                  <a:schemeClr val="accent1"/>
                </a:solidFill>
              </a:rPr>
              <a:t>Question: </a:t>
            </a:r>
            <a:r>
              <a:rPr lang="en-JP" dirty="0"/>
              <a:t>Did democratic political regimes </a:t>
            </a:r>
            <a:r>
              <a:rPr lang="en-JP" i="1" dirty="0"/>
              <a:t>cause</a:t>
            </a:r>
            <a:r>
              <a:rPr lang="en-JP" dirty="0"/>
              <a:t> the worse outcomes? </a:t>
            </a:r>
          </a:p>
          <a:p>
            <a:endParaRPr lang="en-JP" b="1" dirty="0"/>
          </a:p>
          <a:p>
            <a:pPr marL="0" indent="0">
              <a:buNone/>
            </a:pPr>
            <a:r>
              <a:rPr lang="en-JP" b="1" dirty="0">
                <a:solidFill>
                  <a:schemeClr val="accent1"/>
                </a:solidFill>
              </a:rPr>
              <a:t>Empirical strategy:</a:t>
            </a:r>
            <a:r>
              <a:rPr lang="en-US" dirty="0">
                <a:solidFill>
                  <a:schemeClr val="accent1"/>
                </a:solidFill>
              </a:rPr>
              <a:t> </a:t>
            </a:r>
            <a:r>
              <a:rPr lang="en-US" dirty="0"/>
              <a:t>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BFB7C600-6654-F045-8B1C-69C17064B2D7}"/>
              </a:ext>
            </a:extLst>
          </p:cNvPr>
          <p:cNvPicPr>
            <a:picLocks noChangeAspect="1"/>
          </p:cNvPicPr>
          <p:nvPr/>
        </p:nvPicPr>
        <p:blipFill>
          <a:blip r:embed="rId3"/>
          <a:stretch>
            <a:fillRect/>
          </a:stretch>
        </p:blipFill>
        <p:spPr>
          <a:xfrm>
            <a:off x="3434899" y="243191"/>
            <a:ext cx="8757101" cy="6371617"/>
          </a:xfrm>
          <a:prstGeom prst="rect">
            <a:avLst/>
          </a:prstGeom>
        </p:spPr>
      </p:pic>
      <p:sp>
        <p:nvSpPr>
          <p:cNvPr id="12" name="Title 1">
            <a:extLst>
              <a:ext uri="{FF2B5EF4-FFF2-40B4-BE49-F238E27FC236}">
                <a16:creationId xmlns:a16="http://schemas.microsoft.com/office/drawing/2014/main" id="{A53C6B97-154E-AE4F-9226-FDFB562A57F2}"/>
              </a:ext>
            </a:extLst>
          </p:cNvPr>
          <p:cNvSpPr txBox="1">
            <a:spLocks/>
          </p:cNvSpPr>
          <p:nvPr/>
        </p:nvSpPr>
        <p:spPr>
          <a:xfrm>
            <a:off x="155643" y="288820"/>
            <a:ext cx="32085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JP"/>
              <a:t>Control for baseline GDP</a:t>
            </a:r>
            <a:endParaRPr lang="en-JP" dirty="0"/>
          </a:p>
        </p:txBody>
      </p:sp>
    </p:spTree>
    <p:extLst>
      <p:ext uri="{BB962C8B-B14F-4D97-AF65-F5344CB8AC3E}">
        <p14:creationId xmlns:p14="http://schemas.microsoft.com/office/powerpoint/2010/main" val="13285590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04134-8850-C14A-AD8D-76AE56B3EAD4}"/>
              </a:ext>
            </a:extLst>
          </p:cNvPr>
          <p:cNvSpPr>
            <a:spLocks noGrp="1"/>
          </p:cNvSpPr>
          <p:nvPr>
            <p:ph type="title"/>
          </p:nvPr>
        </p:nvSpPr>
        <p:spPr/>
        <p:txBody>
          <a:bodyPr/>
          <a:lstStyle/>
          <a:p>
            <a:r>
              <a:rPr lang="en-JP" dirty="0"/>
              <a:t>Robustness to outliers</a:t>
            </a:r>
          </a:p>
        </p:txBody>
      </p:sp>
      <p:sp>
        <p:nvSpPr>
          <p:cNvPr id="3" name="Content Placeholder 2">
            <a:extLst>
              <a:ext uri="{FF2B5EF4-FFF2-40B4-BE49-F238E27FC236}">
                <a16:creationId xmlns:a16="http://schemas.microsoft.com/office/drawing/2014/main" id="{4F1AAC83-D92A-7D42-B0AF-03ADC6890FD4}"/>
              </a:ext>
            </a:extLst>
          </p:cNvPr>
          <p:cNvSpPr>
            <a:spLocks noGrp="1"/>
          </p:cNvSpPr>
          <p:nvPr>
            <p:ph idx="1"/>
          </p:nvPr>
        </p:nvSpPr>
        <p:spPr/>
        <p:txBody>
          <a:bodyPr/>
          <a:lstStyle/>
          <a:p>
            <a:endParaRPr lang="en-JP"/>
          </a:p>
        </p:txBody>
      </p:sp>
    </p:spTree>
    <p:extLst>
      <p:ext uri="{BB962C8B-B14F-4D97-AF65-F5344CB8AC3E}">
        <p14:creationId xmlns:p14="http://schemas.microsoft.com/office/powerpoint/2010/main" val="231182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a:t>indings</a:t>
            </a:r>
            <a:endParaRPr lang="en-JP"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825625"/>
                <a:ext cx="11353800" cy="4825898"/>
              </a:xfrm>
            </p:spPr>
            <p:txBody>
              <a:bodyPr>
                <a:normAutofit/>
              </a:bodyPr>
              <a:lstStyle/>
              <a:p>
                <a:pPr marL="0" indent="0">
                  <a:buNone/>
                </a:pPr>
                <a:r>
                  <a:rPr lang="en-JP" dirty="0">
                    <a:solidFill>
                      <a:schemeClr val="accent1"/>
                    </a:solidFill>
                  </a:rPr>
                  <a:t>Democracy </a:t>
                </a:r>
                <a:r>
                  <a:rPr lang="en-JP" b="1" i="1" dirty="0">
                    <a:solidFill>
                      <a:schemeClr val="accent1"/>
                    </a:solidFill>
                  </a:rPr>
                  <a:t>caused</a:t>
                </a:r>
                <a:r>
                  <a:rPr lang="en-JP" dirty="0">
                    <a:solidFill>
                      <a:schemeClr val="accent1"/>
                    </a:solidFill>
                  </a:rPr>
                  <a:t> worse economic and health outcomes in this century.  </a:t>
                </a:r>
              </a:p>
              <a:p>
                <a:pPr marL="0" indent="0">
                  <a:buNone/>
                </a:pPr>
                <a:r>
                  <a:rPr lang="en-JP" dirty="0"/>
                  <a:t>	</a:t>
                </a:r>
                <a:r>
                  <a:rPr lang="en-JP" sz="2400" dirty="0"/>
                  <a:t>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causes:</a:t>
                </a:r>
              </a:p>
              <a:p>
                <a:pPr marL="914400" lvl="2" indent="0">
                  <a:buNone/>
                </a:pPr>
                <a:r>
                  <a:rPr lang="en-JP" sz="1600" dirty="0"/>
                  <a:t>	</a:t>
                </a:r>
                <a:r>
                  <a:rPr lang="en-JP" sz="2400" b="1" dirty="0"/>
                  <a:t>2 percentage-point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in GDP in 2020</a:t>
                </a:r>
              </a:p>
              <a:p>
                <a:pPr marL="914400" lvl="2" indent="0">
                  <a:buNone/>
                </a:pPr>
                <a:r>
                  <a:rPr lang="en-JP" sz="2400" b="1" dirty="0"/>
                  <a:t>	2 percentage-point </a:t>
                </a:r>
                <a14:m>
                  <m:oMath xmlns:m="http://schemas.openxmlformats.org/officeDocument/2006/math">
                    <m:r>
                      <a:rPr lang="en-JP" sz="2400" b="1" i="1">
                        <a:latin typeface="Cambria Math" panose="02040503050406030204" pitchFamily="18" charset="0"/>
                        <a:ea typeface="Cambria Math" panose="02040503050406030204" pitchFamily="18" charset="0"/>
                      </a:rPr>
                      <m:t>↓</m:t>
                    </m:r>
                  </m:oMath>
                </a14:m>
                <a:r>
                  <a:rPr lang="en-JP" sz="2400" b="1" dirty="0"/>
                  <a:t> per year in GDP in 2001-2019 </a:t>
                </a:r>
              </a:p>
              <a:p>
                <a:pPr marL="914400" lvl="2" indent="0">
                  <a:buNone/>
                </a:pPr>
                <a:r>
                  <a:rPr lang="en-JP" b="1" dirty="0"/>
                  <a:t>	</a:t>
                </a:r>
                <a:r>
                  <a:rPr lang="en-JP" sz="2400" b="1" dirty="0"/>
                  <a:t>400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Covid-19 related deaths per million in 2020</a:t>
                </a:r>
                <a:endParaRPr lang="en-JP" dirty="0"/>
              </a:p>
              <a:p>
                <a:pPr marL="0" indent="0">
                  <a:buNone/>
                </a:pPr>
                <a:endParaRPr lang="en-JP" dirty="0">
                  <a:solidFill>
                    <a:schemeClr val="accent1"/>
                  </a:solidFill>
                </a:endParaRPr>
              </a:p>
              <a:p>
                <a:pPr marL="0" indent="0">
                  <a:buNone/>
                </a:pPr>
                <a:r>
                  <a:rPr lang="en-JP" dirty="0">
                    <a:solidFill>
                      <a:schemeClr val="accent1"/>
                    </a:solidFill>
                  </a:rPr>
                  <a:t>Channels behind democracy’s adverse effect in the 21st century</a:t>
                </a:r>
              </a:p>
              <a:p>
                <a:pPr marL="0" indent="0">
                  <a:buNone/>
                </a:pPr>
                <a:r>
                  <a:rPr lang="en-JP" sz="2400" dirty="0"/>
                  <a:t>	democracy causes </a:t>
                </a:r>
                <a:r>
                  <a:rPr lang="en-JP" sz="2400" b="1" dirty="0"/>
                  <a:t>less</a:t>
                </a:r>
                <a:r>
                  <a:rPr lang="en-JP" sz="2400" dirty="0"/>
                  <a:t> investments as a share of GDP</a:t>
                </a:r>
              </a:p>
              <a:p>
                <a:pPr marL="0" indent="0">
                  <a:buNone/>
                </a:pPr>
                <a:r>
                  <a:rPr lang="en-JP" sz="2400" b="1" dirty="0"/>
                  <a:t>	</a:t>
                </a:r>
                <a:r>
                  <a:rPr lang="en-JP" sz="2400" dirty="0"/>
                  <a:t>many of the channels through which democracy has been found to have a positive 	effect on growth no longer hold.</a:t>
                </a:r>
              </a:p>
            </p:txBody>
          </p:sp>
        </mc:Choice>
        <mc:Fallback>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825625"/>
                <a:ext cx="11353800" cy="4825898"/>
              </a:xfrm>
              <a:blipFill>
                <a:blip r:embed="rId3"/>
                <a:stretch>
                  <a:fillRect l="-1117" t="-2100" r="-559"/>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a:t>Literature</a:t>
            </a:r>
            <a:endParaRPr lang="en-JP" dirty="0"/>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Democracy, economic growth and public health</a:t>
            </a:r>
          </a:p>
          <a:p>
            <a:pPr marL="0" indent="0">
              <a:buNone/>
            </a:pPr>
            <a:endParaRPr lang="en-JP" dirty="0">
              <a:solidFill>
                <a:schemeClr val="accent1"/>
              </a:solidFill>
            </a:endParaRPr>
          </a:p>
          <a:p>
            <a:pPr marL="0" indent="0">
              <a:buNone/>
            </a:pPr>
            <a:r>
              <a:rPr lang="en-JP" dirty="0">
                <a:solidFill>
                  <a:schemeClr val="accent1"/>
                </a:solidFill>
              </a:rPr>
              <a:t>Economics of pandemics</a:t>
            </a:r>
          </a:p>
          <a:p>
            <a:pPr marL="0" indent="0">
              <a:buNone/>
            </a:pPr>
            <a:endParaRPr lang="en-JP"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	Democracy, economic growth and public health</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ormAutofit lnSpcReduction="10000"/>
          </a:bodyPr>
          <a:lstStyle/>
          <a:p>
            <a:pPr lvl="1">
              <a:buClr>
                <a:schemeClr val="accent1"/>
              </a:buClr>
            </a:pPr>
            <a:r>
              <a:rPr lang="en-JP" sz="3000" dirty="0"/>
              <a:t>Difficult to identify</a:t>
            </a:r>
            <a:endParaRPr lang="en-JP" sz="3000" dirty="0">
              <a:solidFill>
                <a:schemeClr val="tx2"/>
              </a:solidFill>
            </a:endParaRPr>
          </a:p>
          <a:p>
            <a:pPr marL="457200" lvl="1" indent="0">
              <a:buClr>
                <a:schemeClr val="accent1"/>
              </a:buClr>
              <a:buNone/>
            </a:pPr>
            <a:r>
              <a:rPr lang="en-JP" sz="2000" dirty="0">
                <a:solidFill>
                  <a:schemeClr val="tx2"/>
                </a:solidFill>
              </a:rPr>
              <a:t>	Klenow and Rodriguez-Clare (1997); Helpman (2009)</a:t>
            </a:r>
          </a:p>
          <a:p>
            <a:pPr lvl="1">
              <a:buClr>
                <a:schemeClr val="accent1"/>
              </a:buClr>
            </a:pPr>
            <a:r>
              <a:rPr lang="en-JP" sz="2800" dirty="0"/>
              <a:t>Classic cross-sectional regression studies</a:t>
            </a:r>
            <a:endParaRPr lang="en-JP" sz="2800" dirty="0">
              <a:solidFill>
                <a:schemeClr val="tx2"/>
              </a:solidFill>
            </a:endParaRPr>
          </a:p>
          <a:p>
            <a:pPr marL="914400" lvl="2" indent="0">
              <a:buClr>
                <a:schemeClr val="accent1"/>
              </a:buClr>
              <a:buNone/>
            </a:pPr>
            <a:r>
              <a:rPr lang="en-JP" dirty="0">
                <a:solidFill>
                  <a:schemeClr val="tx2"/>
                </a:solidFill>
              </a:rPr>
              <a:t>Barro (1997); Przeworski and Limongi (1993); Przeworski et al. (2000).</a:t>
            </a:r>
            <a:endParaRPr lang="en-JP" sz="2800" dirty="0">
              <a:solidFill>
                <a:schemeClr val="tx2"/>
              </a:solidFill>
            </a:endParaRPr>
          </a:p>
          <a:p>
            <a:pPr lvl="1">
              <a:buClr>
                <a:schemeClr val="accent1"/>
              </a:buClr>
            </a:pPr>
            <a:r>
              <a:rPr lang="en-JP" sz="2800" dirty="0"/>
              <a:t>More quasi-experimental research designs</a:t>
            </a:r>
            <a:endParaRPr lang="en-JP" sz="2800" dirty="0">
              <a:solidFill>
                <a:schemeClr val="tx2"/>
              </a:solidFill>
            </a:endParaRPr>
          </a:p>
          <a:p>
            <a:pPr marL="914400" lvl="2" indent="0">
              <a:buClr>
                <a:schemeClr val="accent1"/>
              </a:buClr>
              <a:buNone/>
            </a:pPr>
            <a:r>
              <a:rPr lang="en-JP" dirty="0">
                <a:solidFill>
                  <a:schemeClr val="tx2"/>
                </a:solidFill>
              </a:rPr>
              <a:t>Acemoglu et al. (2018); Papaioannou and Siourounis (2008); Persson and Tabellini (2006); Quinn and Woolley (2001); Rodrik and Wacziarg (2005)</a:t>
            </a:r>
          </a:p>
          <a:p>
            <a:pPr lvl="1">
              <a:buClr>
                <a:schemeClr val="accent1"/>
              </a:buClr>
            </a:pPr>
            <a:r>
              <a:rPr lang="en-JP" sz="2800" dirty="0"/>
              <a:t>Democracy’s effect on health</a:t>
            </a:r>
            <a:r>
              <a:rPr lang="en-JP" sz="2800" dirty="0">
                <a:solidFill>
                  <a:schemeClr val="tx2"/>
                </a:solidFill>
              </a:rPr>
              <a:t> </a:t>
            </a:r>
          </a:p>
          <a:p>
            <a:pPr marL="457200" lvl="1" indent="0">
              <a:buClr>
                <a:schemeClr val="accent1"/>
              </a:buClr>
              <a:buNone/>
            </a:pPr>
            <a:r>
              <a:rPr lang="en-JP" dirty="0">
                <a:solidFill>
                  <a:schemeClr val="tx2"/>
                </a:solidFill>
              </a:rPr>
              <a:t>	</a:t>
            </a:r>
            <a:r>
              <a:rPr lang="en-JP" sz="2000" dirty="0">
                <a:solidFill>
                  <a:schemeClr val="tx2"/>
                </a:solidFill>
              </a:rPr>
              <a:t>Besley and Kudamatsu (2006); Kudamatsu (2012). </a:t>
            </a:r>
            <a:endParaRPr lang="en-JP" dirty="0">
              <a:solidFill>
                <a:schemeClr val="tx2"/>
              </a:solidFill>
            </a:endParaRPr>
          </a:p>
          <a:p>
            <a:pPr lvl="1">
              <a:buClr>
                <a:schemeClr val="accent1"/>
              </a:buClr>
            </a:pPr>
            <a:r>
              <a:rPr lang="en-JP" sz="2800" dirty="0"/>
              <a:t>More broadly defined Western institutions</a:t>
            </a:r>
            <a:r>
              <a:rPr lang="en-JP" sz="2800" dirty="0">
                <a:solidFill>
                  <a:schemeClr val="tx2"/>
                </a:solidFill>
              </a:rPr>
              <a:t> </a:t>
            </a:r>
          </a:p>
          <a:p>
            <a:pPr marL="914400" lvl="2" indent="0">
              <a:buClr>
                <a:schemeClr val="accent1"/>
              </a:buClr>
              <a:buNone/>
            </a:pPr>
            <a:r>
              <a:rPr lang="en-JP" sz="2200" dirty="0">
                <a:solidFill>
                  <a:schemeClr val="tx2"/>
                </a:solidFill>
              </a:rPr>
              <a:t>Acemoglu, Johnson and Robinson (2001, 2002); Easterly and Levine (2003); Hall and Jones (1999)</a:t>
            </a:r>
          </a:p>
          <a:p>
            <a:pPr marL="0" indent="0">
              <a:buNone/>
            </a:pPr>
            <a:endParaRPr lang="en-JP" dirty="0"/>
          </a:p>
        </p:txBody>
      </p:sp>
    </p:spTree>
    <p:extLst>
      <p:ext uri="{BB962C8B-B14F-4D97-AF65-F5344CB8AC3E}">
        <p14:creationId xmlns:p14="http://schemas.microsoft.com/office/powerpoint/2010/main" val="22368988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7128</TotalTime>
  <Words>5403</Words>
  <Application>Microsoft Macintosh PowerPoint</Application>
  <PresentationFormat>Widescreen</PresentationFormat>
  <Paragraphs>548</Paragraphs>
  <Slides>61</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Cambria Math</vt:lpstr>
      <vt:lpstr>Office Theme</vt:lpstr>
      <vt:lpstr>Curse of Democracy:  Evidence from the 21st Century  </vt:lpstr>
      <vt:lpstr>PowerPoint Presentation</vt:lpstr>
      <vt:lpstr>PowerPoint Presentation</vt:lpstr>
      <vt:lpstr>PowerPoint Presentation</vt:lpstr>
      <vt:lpstr>PowerPoint Presentation</vt:lpstr>
      <vt:lpstr>Question and empirical strategy</vt:lpstr>
      <vt:lpstr>Findings</vt:lpstr>
      <vt:lpstr>Literature</vt:lpstr>
      <vt:lpstr> Democracy, economic growth and public health</vt:lpstr>
      <vt:lpstr> Mechanisms behind democracy’s effects</vt:lpstr>
      <vt:lpstr>Economics of pandemics</vt:lpstr>
      <vt:lpstr>Literature</vt:lpstr>
      <vt:lpstr>Outline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Instruments for political regimes</vt:lpstr>
      <vt:lpstr>1. European settler mortality</vt:lpstr>
      <vt:lpstr>PowerPoint Presentation</vt:lpstr>
      <vt:lpstr>PowerPoint Presentation</vt:lpstr>
      <vt:lpstr>2. Fraction speaking English or European and the Frankel-Romer trade share as IVs</vt:lpstr>
      <vt:lpstr>PowerPoint Presentation</vt:lpstr>
      <vt:lpstr>PowerPoint Presentation</vt:lpstr>
      <vt:lpstr>2. Fraction speaking English or European and the Frankel-Romer trade share as IVs</vt:lpstr>
      <vt:lpstr>3. Civil-law Legal Origin</vt:lpstr>
      <vt:lpstr>4. Availability of crops and minerals</vt:lpstr>
      <vt:lpstr>5. Past Population Density</vt:lpstr>
      <vt:lpstr>PowerPoint Presentation</vt:lpstr>
      <vt:lpstr>Instruments for political regimes</vt:lpstr>
      <vt:lpstr>Outline</vt:lpstr>
      <vt:lpstr>PowerPoint Presentation</vt:lpstr>
      <vt:lpstr>PowerPoint Presentation</vt:lpstr>
      <vt:lpstr>PowerPoint Presentation</vt:lpstr>
      <vt:lpstr>PowerPoint Presentation</vt:lpstr>
      <vt:lpstr>PowerPoint Presentation</vt:lpstr>
      <vt:lpstr>PowerPoint Presentation</vt:lpstr>
      <vt:lpstr>Robustness</vt:lpstr>
      <vt:lpstr>Outline</vt:lpstr>
      <vt:lpstr>Empirical specification</vt:lpstr>
      <vt:lpstr>Mechanisms in 2001-2019</vt:lpstr>
      <vt:lpstr>Outline</vt:lpstr>
      <vt:lpstr>Curse of Democracy: Evidence from the 21st century</vt:lpstr>
      <vt:lpstr>Curse of Democracy: Evidence from the 21st century</vt:lpstr>
      <vt:lpstr>Curse of Democracy: Evidence from the 21st century</vt:lpstr>
      <vt:lpstr>PowerPoint Presentation</vt:lpstr>
      <vt:lpstr>Appendix</vt:lpstr>
      <vt:lpstr>Democracy index by V-Dem</vt:lpstr>
      <vt:lpstr>Correlation among democracy indices</vt:lpstr>
      <vt:lpstr>Placebo checks for the 20th century</vt:lpstr>
      <vt:lpstr>PowerPoint Presentation</vt:lpstr>
      <vt:lpstr>PowerPoint Presentation</vt:lpstr>
      <vt:lpstr>Control for baseline GDP</vt:lpstr>
      <vt:lpstr>PowerPoint Presentation</vt:lpstr>
      <vt:lpstr>Robustness to outliers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Sudo, Ayumi</cp:lastModifiedBy>
  <cp:revision>116</cp:revision>
  <dcterms:created xsi:type="dcterms:W3CDTF">2021-04-08T13:22:35Z</dcterms:created>
  <dcterms:modified xsi:type="dcterms:W3CDTF">2021-06-23T12:05:26Z</dcterms:modified>
</cp:coreProperties>
</file>